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52" r:id="rId2"/>
    <p:sldMasterId id="2147483653" r:id="rId3"/>
    <p:sldMasterId id="2147483661" r:id="rId4"/>
    <p:sldMasterId id="2147483663" r:id="rId5"/>
  </p:sldMasterIdLst>
  <p:notesMasterIdLst>
    <p:notesMasterId r:id="rId86"/>
  </p:notesMasterIdLst>
  <p:sldIdLst>
    <p:sldId id="264" r:id="rId6"/>
    <p:sldId id="768" r:id="rId7"/>
    <p:sldId id="798" r:id="rId8"/>
    <p:sldId id="770" r:id="rId9"/>
    <p:sldId id="771" r:id="rId10"/>
    <p:sldId id="772" r:id="rId11"/>
    <p:sldId id="773" r:id="rId12"/>
    <p:sldId id="774" r:id="rId13"/>
    <p:sldId id="775" r:id="rId14"/>
    <p:sldId id="776" r:id="rId15"/>
    <p:sldId id="777" r:id="rId16"/>
    <p:sldId id="769" r:id="rId17"/>
    <p:sldId id="778" r:id="rId18"/>
    <p:sldId id="779" r:id="rId19"/>
    <p:sldId id="781" r:id="rId20"/>
    <p:sldId id="780" r:id="rId21"/>
    <p:sldId id="782" r:id="rId22"/>
    <p:sldId id="799" r:id="rId23"/>
    <p:sldId id="784" r:id="rId24"/>
    <p:sldId id="785" r:id="rId25"/>
    <p:sldId id="786" r:id="rId26"/>
    <p:sldId id="787" r:id="rId27"/>
    <p:sldId id="788" r:id="rId28"/>
    <p:sldId id="789" r:id="rId29"/>
    <p:sldId id="790" r:id="rId30"/>
    <p:sldId id="783" r:id="rId31"/>
    <p:sldId id="791" r:id="rId32"/>
    <p:sldId id="792" r:id="rId33"/>
    <p:sldId id="793" r:id="rId34"/>
    <p:sldId id="794" r:id="rId35"/>
    <p:sldId id="795" r:id="rId36"/>
    <p:sldId id="796" r:id="rId37"/>
    <p:sldId id="797" r:id="rId38"/>
    <p:sldId id="746" r:id="rId39"/>
    <p:sldId id="747" r:id="rId40"/>
    <p:sldId id="748" r:id="rId41"/>
    <p:sldId id="749" r:id="rId42"/>
    <p:sldId id="750" r:id="rId43"/>
    <p:sldId id="751" r:id="rId44"/>
    <p:sldId id="752" r:id="rId45"/>
    <p:sldId id="753" r:id="rId46"/>
    <p:sldId id="754" r:id="rId47"/>
    <p:sldId id="755" r:id="rId48"/>
    <p:sldId id="756" r:id="rId49"/>
    <p:sldId id="757" r:id="rId50"/>
    <p:sldId id="758" r:id="rId51"/>
    <p:sldId id="767" r:id="rId52"/>
    <p:sldId id="759" r:id="rId53"/>
    <p:sldId id="760" r:id="rId54"/>
    <p:sldId id="761" r:id="rId55"/>
    <p:sldId id="762" r:id="rId56"/>
    <p:sldId id="763" r:id="rId57"/>
    <p:sldId id="764" r:id="rId58"/>
    <p:sldId id="765" r:id="rId59"/>
    <p:sldId id="766" r:id="rId60"/>
    <p:sldId id="720" r:id="rId61"/>
    <p:sldId id="721" r:id="rId62"/>
    <p:sldId id="723" r:id="rId63"/>
    <p:sldId id="725" r:id="rId64"/>
    <p:sldId id="726" r:id="rId65"/>
    <p:sldId id="727" r:id="rId66"/>
    <p:sldId id="728" r:id="rId67"/>
    <p:sldId id="729" r:id="rId68"/>
    <p:sldId id="730" r:id="rId69"/>
    <p:sldId id="731" r:id="rId70"/>
    <p:sldId id="732" r:id="rId71"/>
    <p:sldId id="733" r:id="rId72"/>
    <p:sldId id="734" r:id="rId73"/>
    <p:sldId id="735" r:id="rId74"/>
    <p:sldId id="736" r:id="rId75"/>
    <p:sldId id="737" r:id="rId76"/>
    <p:sldId id="738" r:id="rId77"/>
    <p:sldId id="739" r:id="rId78"/>
    <p:sldId id="740" r:id="rId79"/>
    <p:sldId id="741" r:id="rId80"/>
    <p:sldId id="742" r:id="rId81"/>
    <p:sldId id="743" r:id="rId82"/>
    <p:sldId id="744" r:id="rId83"/>
    <p:sldId id="745" r:id="rId84"/>
    <p:sldId id="722"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ÉBUT" id="{93098B51-7598-3F44-B857-7C9AB1266FDE}">
          <p14:sldIdLst>
            <p14:sldId id="264"/>
            <p14:sldId id="768"/>
            <p14:sldId id="798"/>
            <p14:sldId id="770"/>
            <p14:sldId id="771"/>
            <p14:sldId id="772"/>
            <p14:sldId id="773"/>
            <p14:sldId id="774"/>
            <p14:sldId id="775"/>
            <p14:sldId id="776"/>
            <p14:sldId id="777"/>
            <p14:sldId id="769"/>
            <p14:sldId id="778"/>
            <p14:sldId id="779"/>
            <p14:sldId id="781"/>
            <p14:sldId id="780"/>
            <p14:sldId id="782"/>
            <p14:sldId id="799"/>
            <p14:sldId id="784"/>
            <p14:sldId id="785"/>
            <p14:sldId id="786"/>
            <p14:sldId id="787"/>
            <p14:sldId id="788"/>
            <p14:sldId id="789"/>
            <p14:sldId id="790"/>
            <p14:sldId id="783"/>
            <p14:sldId id="791"/>
            <p14:sldId id="792"/>
            <p14:sldId id="793"/>
            <p14:sldId id="794"/>
            <p14:sldId id="795"/>
            <p14:sldId id="796"/>
            <p14:sldId id="797"/>
            <p14:sldId id="746"/>
            <p14:sldId id="747"/>
            <p14:sldId id="748"/>
            <p14:sldId id="749"/>
            <p14:sldId id="750"/>
            <p14:sldId id="751"/>
            <p14:sldId id="752"/>
            <p14:sldId id="753"/>
            <p14:sldId id="754"/>
            <p14:sldId id="755"/>
            <p14:sldId id="756"/>
            <p14:sldId id="757"/>
            <p14:sldId id="758"/>
            <p14:sldId id="767"/>
            <p14:sldId id="759"/>
            <p14:sldId id="760"/>
            <p14:sldId id="761"/>
            <p14:sldId id="762"/>
            <p14:sldId id="763"/>
            <p14:sldId id="764"/>
            <p14:sldId id="765"/>
            <p14:sldId id="766"/>
            <p14:sldId id="720"/>
            <p14:sldId id="721"/>
            <p14:sldId id="723"/>
            <p14:sldId id="725"/>
            <p14:sldId id="726"/>
            <p14:sldId id="727"/>
            <p14:sldId id="728"/>
            <p14:sldId id="729"/>
            <p14:sldId id="730"/>
            <p14:sldId id="731"/>
            <p14:sldId id="732"/>
            <p14:sldId id="733"/>
            <p14:sldId id="734"/>
            <p14:sldId id="735"/>
            <p14:sldId id="736"/>
            <p14:sldId id="737"/>
            <p14:sldId id="738"/>
            <p14:sldId id="739"/>
            <p14:sldId id="740"/>
            <p14:sldId id="741"/>
            <p14:sldId id="742"/>
            <p14:sldId id="743"/>
            <p14:sldId id="744"/>
            <p14:sldId id="745"/>
            <p14:sldId id="72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2C47"/>
    <a:srgbClr val="1C3250"/>
    <a:srgbClr val="15263E"/>
    <a:srgbClr val="00A4FF"/>
    <a:srgbClr val="15C1BF"/>
    <a:srgbClr val="7755F9"/>
    <a:srgbClr val="65E5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4660"/>
  </p:normalViewPr>
  <p:slideViewPr>
    <p:cSldViewPr snapToGrid="0">
      <p:cViewPr varScale="1">
        <p:scale>
          <a:sx n="124" d="100"/>
          <a:sy n="124" d="100"/>
        </p:scale>
        <p:origin x="41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FF702-C83E-4A3C-B67F-60EEDD2B8B36}" type="datetimeFigureOut">
              <a:rPr lang="fr-FR" smtClean="0"/>
              <a:t>05/02/2026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C2C08-4851-4E65-A36B-EB69C787077D}" type="slidenum">
              <a:rPr lang="fr-FR" smtClean="0"/>
              <a:t>‹N°›</a:t>
            </a:fld>
            <a:endParaRPr lang="fr-FR"/>
          </a:p>
        </p:txBody>
      </p:sp>
    </p:spTree>
    <p:extLst>
      <p:ext uri="{BB962C8B-B14F-4D97-AF65-F5344CB8AC3E}">
        <p14:creationId xmlns:p14="http://schemas.microsoft.com/office/powerpoint/2010/main" val="2805367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69105E98-CB29-A636-EDA5-DC4A11407CD7}"/>
              </a:ext>
            </a:extLst>
          </p:cNvPr>
          <p:cNvSpPr>
            <a:spLocks noGrp="1"/>
          </p:cNvSpPr>
          <p:nvPr>
            <p:ph type="title" hasCustomPrompt="1"/>
          </p:nvPr>
        </p:nvSpPr>
        <p:spPr>
          <a:xfrm>
            <a:off x="5983079" y="3650906"/>
            <a:ext cx="5617684" cy="1325563"/>
          </a:xfrm>
          <a:prstGeom prst="rect">
            <a:avLst/>
          </a:prstGeom>
        </p:spPr>
        <p:txBody>
          <a:bodyPr lIns="0" tIns="0" rIns="0" bIns="0"/>
          <a:lstStyle>
            <a:lvl1pPr marL="0" marR="0" indent="0" algn="l" defTabSz="914400" rtl="0" eaLnBrk="1" fontAlgn="auto" latinLnBrk="0" hangingPunct="1">
              <a:lnSpc>
                <a:spcPct val="90000"/>
              </a:lnSpc>
              <a:spcBef>
                <a:spcPct val="0"/>
              </a:spcBef>
              <a:spcAft>
                <a:spcPts val="0"/>
              </a:spcAft>
              <a:buClrTx/>
              <a:buSzTx/>
              <a:buFontTx/>
              <a:buNone/>
              <a:tabLst/>
              <a:defRPr lang="fr-FR" sz="3600" b="1" i="0" smtClean="0">
                <a:solidFill>
                  <a:schemeClr val="bg1"/>
                </a:solidFill>
                <a:effectLst/>
              </a:defRPr>
            </a:lvl1pPr>
          </a:lstStyle>
          <a:p>
            <a:pPr fontAlgn="base"/>
            <a:r>
              <a:rPr lang="fr-FR" b="1" i="0" dirty="0">
                <a:solidFill>
                  <a:srgbClr val="0A99FF"/>
                </a:solidFill>
                <a:effectLst/>
                <a:latin typeface="Nunito" pitchFamily="2" charset="77"/>
              </a:rPr>
              <a:t>Comprendre, anticiper et optimiser en toute légalité.</a:t>
            </a:r>
          </a:p>
        </p:txBody>
      </p:sp>
      <p:sp>
        <p:nvSpPr>
          <p:cNvPr id="9" name="Espace réservé du texte 8">
            <a:extLst>
              <a:ext uri="{FF2B5EF4-FFF2-40B4-BE49-F238E27FC236}">
                <a16:creationId xmlns:a16="http://schemas.microsoft.com/office/drawing/2014/main" id="{1B417997-CD63-06D7-AC64-ADAA5544DAFA}"/>
              </a:ext>
            </a:extLst>
          </p:cNvPr>
          <p:cNvSpPr>
            <a:spLocks noGrp="1"/>
          </p:cNvSpPr>
          <p:nvPr>
            <p:ph type="body" sz="quarter" idx="11" hasCustomPrompt="1"/>
          </p:nvPr>
        </p:nvSpPr>
        <p:spPr>
          <a:xfrm>
            <a:off x="5983079" y="3105083"/>
            <a:ext cx="5507037" cy="440425"/>
          </a:xfrm>
          <a:prstGeom prst="rect">
            <a:avLst/>
          </a:prstGeom>
        </p:spPr>
        <p:txBody>
          <a:bodyPr lIns="0" tIns="0" rIns="0" bIns="0"/>
          <a:lstStyle>
            <a:lvl1pPr marL="0" indent="0">
              <a:buNone/>
              <a:defRPr sz="2800" b="1" i="0">
                <a:solidFill>
                  <a:srgbClr val="00A4FF"/>
                </a:solidFill>
                <a:latin typeface="Nunito ExtraBold" panose="02000603000000000000" pitchFamily="2" charset="77"/>
              </a:defRPr>
            </a:lvl1pPr>
            <a:lvl2pPr marL="457200" indent="0">
              <a:buNone/>
              <a:defRPr sz="2800" b="1" i="0">
                <a:solidFill>
                  <a:srgbClr val="7755F9"/>
                </a:solidFill>
                <a:latin typeface="Nunito ExtraBold" panose="02000603000000000000" pitchFamily="2" charset="77"/>
              </a:defRPr>
            </a:lvl2pPr>
            <a:lvl3pPr marL="914400" indent="0">
              <a:buNone/>
              <a:defRPr sz="2800" b="1" i="0">
                <a:solidFill>
                  <a:srgbClr val="7755F9"/>
                </a:solidFill>
                <a:latin typeface="Nunito ExtraBold" panose="02000603000000000000" pitchFamily="2" charset="77"/>
              </a:defRPr>
            </a:lvl3pPr>
            <a:lvl4pPr marL="1371600" indent="0">
              <a:buNone/>
              <a:defRPr sz="2800" b="1" i="0">
                <a:solidFill>
                  <a:srgbClr val="7755F9"/>
                </a:solidFill>
                <a:latin typeface="Nunito ExtraBold" panose="02000603000000000000" pitchFamily="2" charset="77"/>
              </a:defRPr>
            </a:lvl4pPr>
            <a:lvl5pPr marL="1828800" indent="0">
              <a:buNone/>
              <a:defRPr sz="2800" b="1" i="0">
                <a:solidFill>
                  <a:srgbClr val="7755F9"/>
                </a:solidFill>
                <a:latin typeface="Nunito ExtraBold" panose="02000603000000000000" pitchFamily="2" charset="77"/>
              </a:defRPr>
            </a:lvl5pPr>
          </a:lstStyle>
          <a:p>
            <a:pPr lvl="0"/>
            <a:r>
              <a:rPr lang="fr-FR" dirty="0"/>
              <a:t>Conférence du 05 février 2026</a:t>
            </a:r>
          </a:p>
        </p:txBody>
      </p:sp>
    </p:spTree>
    <p:extLst>
      <p:ext uri="{BB962C8B-B14F-4D97-AF65-F5344CB8AC3E}">
        <p14:creationId xmlns:p14="http://schemas.microsoft.com/office/powerpoint/2010/main" val="3556157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BD8AF4F-FD49-44A4-A6AB-67614D57DFC3}"/>
              </a:ext>
            </a:extLst>
          </p:cNvPr>
          <p:cNvSpPr>
            <a:spLocks noGrp="1"/>
          </p:cNvSpPr>
          <p:nvPr>
            <p:ph type="body" sz="quarter" idx="10" hasCustomPrompt="1"/>
          </p:nvPr>
        </p:nvSpPr>
        <p:spPr>
          <a:xfrm>
            <a:off x="823278" y="4017328"/>
            <a:ext cx="10444162" cy="771842"/>
          </a:xfrm>
          <a:prstGeom prst="rect">
            <a:avLst/>
          </a:prstGeom>
        </p:spPr>
        <p:txBody>
          <a:bodyPr/>
          <a:lstStyle>
            <a:lvl1pPr marL="0" indent="0">
              <a:buNone/>
              <a:defRPr sz="5400" b="1">
                <a:solidFill>
                  <a:schemeClr val="bg1"/>
                </a:solidFill>
                <a:latin typeface="Nunito" pitchFamily="2" charset="0"/>
              </a:defRPr>
            </a:lvl1pPr>
            <a:lvl2pPr marL="457200" indent="0">
              <a:buNone/>
              <a:defRPr>
                <a:solidFill>
                  <a:schemeClr val="bg1"/>
                </a:solidFill>
                <a:latin typeface="Nunito" pitchFamily="2" charset="0"/>
              </a:defRPr>
            </a:lvl2pPr>
            <a:lvl3pPr marL="914400" indent="0">
              <a:buNone/>
              <a:defRPr>
                <a:solidFill>
                  <a:schemeClr val="bg1"/>
                </a:solidFill>
                <a:latin typeface="Nunito" pitchFamily="2" charset="0"/>
              </a:defRPr>
            </a:lvl3pPr>
            <a:lvl4pPr marL="1371600" indent="0">
              <a:buNone/>
              <a:defRPr>
                <a:solidFill>
                  <a:schemeClr val="bg1"/>
                </a:solidFill>
                <a:latin typeface="Nunito" pitchFamily="2" charset="0"/>
              </a:defRPr>
            </a:lvl4pPr>
            <a:lvl5pPr marL="1828800" indent="0">
              <a:buNone/>
              <a:defRPr>
                <a:solidFill>
                  <a:schemeClr val="bg1"/>
                </a:solidFill>
                <a:latin typeface="Nunito" pitchFamily="2" charset="0"/>
              </a:defRPr>
            </a:lvl5pPr>
          </a:lstStyle>
          <a:p>
            <a:pPr lvl="0"/>
            <a:r>
              <a:rPr lang="en-US" dirty="0" err="1"/>
              <a:t>Titre</a:t>
            </a:r>
            <a:endParaRPr lang="en-US" dirty="0"/>
          </a:p>
        </p:txBody>
      </p:sp>
      <p:sp>
        <p:nvSpPr>
          <p:cNvPr id="10" name="Text Placeholder 7">
            <a:extLst>
              <a:ext uri="{FF2B5EF4-FFF2-40B4-BE49-F238E27FC236}">
                <a16:creationId xmlns:a16="http://schemas.microsoft.com/office/drawing/2014/main" id="{99475FAF-EF2F-4CD4-9F8D-F91CDAE85782}"/>
              </a:ext>
            </a:extLst>
          </p:cNvPr>
          <p:cNvSpPr>
            <a:spLocks noGrp="1"/>
          </p:cNvSpPr>
          <p:nvPr>
            <p:ph type="body" sz="quarter" idx="11" hasCustomPrompt="1"/>
          </p:nvPr>
        </p:nvSpPr>
        <p:spPr>
          <a:xfrm>
            <a:off x="823278" y="4891088"/>
            <a:ext cx="10444162" cy="1452562"/>
          </a:xfrm>
          <a:prstGeom prst="rect">
            <a:avLst/>
          </a:prstGeom>
        </p:spPr>
        <p:txBody>
          <a:bodyPr/>
          <a:lstStyle>
            <a:lvl1pPr marL="0" indent="0">
              <a:buNone/>
              <a:defRPr sz="4000" b="1">
                <a:solidFill>
                  <a:srgbClr val="00A4FF"/>
                </a:solidFill>
                <a:latin typeface="Nunito" pitchFamily="2" charset="0"/>
              </a:defRPr>
            </a:lvl1pPr>
            <a:lvl2pPr marL="457200" indent="0">
              <a:buNone/>
              <a:defRPr>
                <a:solidFill>
                  <a:schemeClr val="bg1"/>
                </a:solidFill>
                <a:latin typeface="Nunito" pitchFamily="2" charset="0"/>
              </a:defRPr>
            </a:lvl2pPr>
            <a:lvl3pPr marL="914400" indent="0">
              <a:buNone/>
              <a:defRPr>
                <a:solidFill>
                  <a:schemeClr val="bg1"/>
                </a:solidFill>
                <a:latin typeface="Nunito" pitchFamily="2" charset="0"/>
              </a:defRPr>
            </a:lvl3pPr>
            <a:lvl4pPr marL="1371600" indent="0">
              <a:buNone/>
              <a:defRPr>
                <a:solidFill>
                  <a:schemeClr val="bg1"/>
                </a:solidFill>
                <a:latin typeface="Nunito" pitchFamily="2" charset="0"/>
              </a:defRPr>
            </a:lvl4pPr>
            <a:lvl5pPr marL="1828800" indent="0">
              <a:buNone/>
              <a:defRPr>
                <a:solidFill>
                  <a:schemeClr val="bg1"/>
                </a:solidFill>
                <a:latin typeface="Nunito" pitchFamily="2" charset="0"/>
              </a:defRPr>
            </a:lvl5pPr>
          </a:lstStyle>
          <a:p>
            <a:pPr lvl="0"/>
            <a:r>
              <a:rPr lang="en-US" dirty="0"/>
              <a:t>Sous-</a:t>
            </a:r>
            <a:r>
              <a:rPr lang="en-US" dirty="0" err="1"/>
              <a:t>titre</a:t>
            </a:r>
            <a:endParaRPr lang="en-US" dirty="0"/>
          </a:p>
        </p:txBody>
      </p:sp>
    </p:spTree>
    <p:extLst>
      <p:ext uri="{BB962C8B-B14F-4D97-AF65-F5344CB8AC3E}">
        <p14:creationId xmlns:p14="http://schemas.microsoft.com/office/powerpoint/2010/main" val="350452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ous-titre, tex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E7BFEAA-832E-44C8-B2D2-E540354CA12D}"/>
              </a:ext>
            </a:extLst>
          </p:cNvPr>
          <p:cNvSpPr>
            <a:spLocks noGrp="1"/>
          </p:cNvSpPr>
          <p:nvPr>
            <p:ph type="body" sz="quarter" idx="10" hasCustomPrompt="1"/>
          </p:nvPr>
        </p:nvSpPr>
        <p:spPr>
          <a:xfrm>
            <a:off x="914400" y="762000"/>
            <a:ext cx="10261600" cy="541971"/>
          </a:xfrm>
          <a:prstGeom prst="rect">
            <a:avLst/>
          </a:prstGeom>
        </p:spPr>
        <p:txBody>
          <a:bodyPr/>
          <a:lstStyle>
            <a:lvl1pPr marL="0" indent="0">
              <a:buFont typeface="Arial" panose="020B0604020202020204" pitchFamily="34" charset="0"/>
              <a:buNone/>
              <a:defRPr sz="4000" b="1">
                <a:solidFill>
                  <a:srgbClr val="182C47"/>
                </a:solidFill>
                <a:latin typeface="Nunito" pitchFamily="2" charset="0"/>
              </a:defRPr>
            </a:lvl1pPr>
            <a:lvl2pPr marL="457200" indent="0">
              <a:buNone/>
              <a:defRPr sz="3000" b="1">
                <a:solidFill>
                  <a:srgbClr val="65E5E3"/>
                </a:solidFill>
                <a:latin typeface="Nunito" pitchFamily="2" charset="0"/>
              </a:defRPr>
            </a:lvl2pPr>
            <a:lvl3pPr marL="914400" indent="0">
              <a:buNone/>
              <a:defRPr sz="2400"/>
            </a:lvl3pPr>
            <a:lvl4pPr>
              <a:defRPr sz="2400"/>
            </a:lvl4pPr>
            <a:lvl5pPr>
              <a:defRPr sz="2400"/>
            </a:lvl5pPr>
          </a:lstStyle>
          <a:p>
            <a:pPr lvl="0"/>
            <a:r>
              <a:rPr lang="en-US" dirty="0" err="1"/>
              <a:t>Titre</a:t>
            </a:r>
            <a:endParaRPr lang="en-US" dirty="0"/>
          </a:p>
        </p:txBody>
      </p:sp>
      <p:sp>
        <p:nvSpPr>
          <p:cNvPr id="10" name="Text Placeholder 6">
            <a:extLst>
              <a:ext uri="{FF2B5EF4-FFF2-40B4-BE49-F238E27FC236}">
                <a16:creationId xmlns:a16="http://schemas.microsoft.com/office/drawing/2014/main" id="{1B8B3463-CE45-4771-A271-FE53123AB54E}"/>
              </a:ext>
            </a:extLst>
          </p:cNvPr>
          <p:cNvSpPr>
            <a:spLocks noGrp="1"/>
          </p:cNvSpPr>
          <p:nvPr>
            <p:ph type="body" sz="quarter" idx="11" hasCustomPrompt="1"/>
          </p:nvPr>
        </p:nvSpPr>
        <p:spPr>
          <a:xfrm>
            <a:off x="914400" y="1411061"/>
            <a:ext cx="10261600" cy="358213"/>
          </a:xfrm>
          <a:prstGeom prst="rect">
            <a:avLst/>
          </a:prstGeom>
        </p:spPr>
        <p:txBody>
          <a:bodyPr/>
          <a:lstStyle>
            <a:lvl1pPr marL="0" indent="0">
              <a:buFont typeface="Arial" panose="020B0604020202020204" pitchFamily="34" charset="0"/>
              <a:buNone/>
              <a:defRPr sz="3200" b="1">
                <a:solidFill>
                  <a:srgbClr val="00A4FF"/>
                </a:solidFill>
                <a:latin typeface="Nunito" pitchFamily="2" charset="0"/>
              </a:defRPr>
            </a:lvl1pPr>
            <a:lvl2pPr marL="457200" indent="0">
              <a:buNone/>
              <a:defRPr sz="3000" b="1">
                <a:solidFill>
                  <a:srgbClr val="65E5E3"/>
                </a:solidFill>
                <a:latin typeface="Nunito" pitchFamily="2" charset="0"/>
              </a:defRPr>
            </a:lvl2pPr>
            <a:lvl3pPr marL="914400" indent="0">
              <a:buNone/>
              <a:defRPr sz="2400"/>
            </a:lvl3pPr>
            <a:lvl4pPr>
              <a:defRPr sz="2400"/>
            </a:lvl4pPr>
            <a:lvl5pPr>
              <a:defRPr sz="2400"/>
            </a:lvl5pPr>
          </a:lstStyle>
          <a:p>
            <a:pPr lvl="0"/>
            <a:r>
              <a:rPr lang="en-US" dirty="0"/>
              <a:t>Sous-</a:t>
            </a:r>
            <a:r>
              <a:rPr lang="en-US" dirty="0" err="1"/>
              <a:t>titre</a:t>
            </a:r>
            <a:endParaRPr lang="en-US" dirty="0"/>
          </a:p>
        </p:txBody>
      </p:sp>
      <p:sp>
        <p:nvSpPr>
          <p:cNvPr id="11" name="Text Placeholder 6">
            <a:extLst>
              <a:ext uri="{FF2B5EF4-FFF2-40B4-BE49-F238E27FC236}">
                <a16:creationId xmlns:a16="http://schemas.microsoft.com/office/drawing/2014/main" id="{B23162B1-7027-44C9-BD93-0AD9454A8E32}"/>
              </a:ext>
            </a:extLst>
          </p:cNvPr>
          <p:cNvSpPr>
            <a:spLocks noGrp="1"/>
          </p:cNvSpPr>
          <p:nvPr>
            <p:ph type="body" sz="quarter" idx="12" hasCustomPrompt="1"/>
          </p:nvPr>
        </p:nvSpPr>
        <p:spPr>
          <a:xfrm>
            <a:off x="914400" y="2023830"/>
            <a:ext cx="10261600" cy="2456730"/>
          </a:xfrm>
          <a:prstGeom prst="rect">
            <a:avLst/>
          </a:prstGeom>
        </p:spPr>
        <p:txBody>
          <a:bodyPr/>
          <a:lstStyle>
            <a:lvl1pPr marL="0" indent="0">
              <a:lnSpc>
                <a:spcPct val="100000"/>
              </a:lnSpc>
              <a:buFont typeface="Arial" panose="020B0604020202020204" pitchFamily="34" charset="0"/>
              <a:buNone/>
              <a:defRPr sz="2000" b="0">
                <a:solidFill>
                  <a:srgbClr val="182C47"/>
                </a:solidFill>
                <a:latin typeface="+mn-lt"/>
              </a:defRPr>
            </a:lvl1pPr>
            <a:lvl2pPr marL="457200" indent="0">
              <a:buNone/>
              <a:defRPr sz="3000" b="1">
                <a:solidFill>
                  <a:srgbClr val="65E5E3"/>
                </a:solidFill>
                <a:latin typeface="Nunito" pitchFamily="2" charset="0"/>
              </a:defRPr>
            </a:lvl2pPr>
            <a:lvl3pPr marL="914400" indent="0">
              <a:buNone/>
              <a:defRPr sz="2400"/>
            </a:lvl3pPr>
            <a:lvl4pPr>
              <a:defRPr sz="2400"/>
            </a:lvl4pPr>
            <a:lvl5pPr>
              <a:defRPr sz="2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Texte</a:t>
            </a:r>
            <a:r>
              <a:rPr lang="en-US" dirty="0"/>
              <a:t> courant</a:t>
            </a:r>
          </a:p>
          <a:p>
            <a:pPr lvl="0"/>
            <a:endParaRPr lang="en-US" dirty="0"/>
          </a:p>
        </p:txBody>
      </p:sp>
    </p:spTree>
    <p:extLst>
      <p:ext uri="{BB962C8B-B14F-4D97-AF65-F5344CB8AC3E}">
        <p14:creationId xmlns:p14="http://schemas.microsoft.com/office/powerpoint/2010/main" val="255245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E7BFEAA-832E-44C8-B2D2-E540354CA12D}"/>
              </a:ext>
            </a:extLst>
          </p:cNvPr>
          <p:cNvSpPr>
            <a:spLocks noGrp="1"/>
          </p:cNvSpPr>
          <p:nvPr>
            <p:ph type="body" sz="quarter" idx="10" hasCustomPrompt="1"/>
          </p:nvPr>
        </p:nvSpPr>
        <p:spPr>
          <a:xfrm>
            <a:off x="914400" y="762000"/>
            <a:ext cx="10261600" cy="541971"/>
          </a:xfrm>
          <a:prstGeom prst="rect">
            <a:avLst/>
          </a:prstGeom>
        </p:spPr>
        <p:txBody>
          <a:bodyPr/>
          <a:lstStyle>
            <a:lvl1pPr marL="0" indent="0">
              <a:buFont typeface="Arial" panose="020B0604020202020204" pitchFamily="34" charset="0"/>
              <a:buNone/>
              <a:defRPr sz="4000" b="1">
                <a:solidFill>
                  <a:srgbClr val="182C47"/>
                </a:solidFill>
                <a:latin typeface="Nunito" pitchFamily="2" charset="0"/>
              </a:defRPr>
            </a:lvl1pPr>
            <a:lvl2pPr marL="457200" indent="0">
              <a:buNone/>
              <a:defRPr sz="3000" b="1">
                <a:solidFill>
                  <a:srgbClr val="65E5E3"/>
                </a:solidFill>
                <a:latin typeface="Nunito" pitchFamily="2" charset="0"/>
              </a:defRPr>
            </a:lvl2pPr>
            <a:lvl3pPr marL="914400" indent="0">
              <a:buNone/>
              <a:defRPr sz="2400"/>
            </a:lvl3pPr>
            <a:lvl4pPr>
              <a:defRPr sz="2400"/>
            </a:lvl4pPr>
            <a:lvl5pPr>
              <a:defRPr sz="2400"/>
            </a:lvl5pPr>
          </a:lstStyle>
          <a:p>
            <a:pPr lvl="0"/>
            <a:r>
              <a:rPr lang="en-US" dirty="0" err="1"/>
              <a:t>Titre</a:t>
            </a:r>
            <a:endParaRPr lang="en-US" dirty="0"/>
          </a:p>
        </p:txBody>
      </p:sp>
    </p:spTree>
    <p:extLst>
      <p:ext uri="{BB962C8B-B14F-4D97-AF65-F5344CB8AC3E}">
        <p14:creationId xmlns:p14="http://schemas.microsoft.com/office/powerpoint/2010/main" val="362004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us-titre, texte">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1B8B3463-CE45-4771-A271-FE53123AB54E}"/>
              </a:ext>
            </a:extLst>
          </p:cNvPr>
          <p:cNvSpPr>
            <a:spLocks noGrp="1"/>
          </p:cNvSpPr>
          <p:nvPr>
            <p:ph type="body" sz="quarter" idx="11" hasCustomPrompt="1"/>
          </p:nvPr>
        </p:nvSpPr>
        <p:spPr>
          <a:xfrm>
            <a:off x="914400" y="801461"/>
            <a:ext cx="10261600" cy="358213"/>
          </a:xfrm>
          <a:prstGeom prst="rect">
            <a:avLst/>
          </a:prstGeom>
        </p:spPr>
        <p:txBody>
          <a:bodyPr/>
          <a:lstStyle>
            <a:lvl1pPr marL="0" indent="0">
              <a:buFont typeface="Arial" panose="020B0604020202020204" pitchFamily="34" charset="0"/>
              <a:buNone/>
              <a:defRPr sz="3200" b="1">
                <a:solidFill>
                  <a:srgbClr val="00A4FF"/>
                </a:solidFill>
                <a:latin typeface="Nunito" pitchFamily="2" charset="0"/>
              </a:defRPr>
            </a:lvl1pPr>
            <a:lvl2pPr marL="457200" indent="0">
              <a:buNone/>
              <a:defRPr sz="3000" b="1">
                <a:solidFill>
                  <a:srgbClr val="65E5E3"/>
                </a:solidFill>
                <a:latin typeface="Nunito" pitchFamily="2" charset="0"/>
              </a:defRPr>
            </a:lvl2pPr>
            <a:lvl3pPr marL="914400" indent="0">
              <a:buNone/>
              <a:defRPr sz="2400"/>
            </a:lvl3pPr>
            <a:lvl4pPr>
              <a:defRPr sz="2400"/>
            </a:lvl4pPr>
            <a:lvl5pPr>
              <a:defRPr sz="2400"/>
            </a:lvl5pPr>
          </a:lstStyle>
          <a:p>
            <a:pPr lvl="0"/>
            <a:r>
              <a:rPr lang="en-US" dirty="0"/>
              <a:t>Sous-</a:t>
            </a:r>
            <a:r>
              <a:rPr lang="en-US" dirty="0" err="1"/>
              <a:t>titre</a:t>
            </a:r>
            <a:endParaRPr lang="en-US" dirty="0"/>
          </a:p>
        </p:txBody>
      </p:sp>
      <p:sp>
        <p:nvSpPr>
          <p:cNvPr id="11" name="Text Placeholder 6">
            <a:extLst>
              <a:ext uri="{FF2B5EF4-FFF2-40B4-BE49-F238E27FC236}">
                <a16:creationId xmlns:a16="http://schemas.microsoft.com/office/drawing/2014/main" id="{B23162B1-7027-44C9-BD93-0AD9454A8E32}"/>
              </a:ext>
            </a:extLst>
          </p:cNvPr>
          <p:cNvSpPr>
            <a:spLocks noGrp="1"/>
          </p:cNvSpPr>
          <p:nvPr>
            <p:ph type="body" sz="quarter" idx="12" hasCustomPrompt="1"/>
          </p:nvPr>
        </p:nvSpPr>
        <p:spPr>
          <a:xfrm>
            <a:off x="914400" y="1414230"/>
            <a:ext cx="10261600" cy="2456730"/>
          </a:xfrm>
          <a:prstGeom prst="rect">
            <a:avLst/>
          </a:prstGeom>
        </p:spPr>
        <p:txBody>
          <a:bodyPr lIns="90000"/>
          <a:lstStyle>
            <a:lvl1pPr marL="0" indent="0">
              <a:lnSpc>
                <a:spcPct val="100000"/>
              </a:lnSpc>
              <a:buFont typeface="Arial" panose="020B0604020202020204" pitchFamily="34" charset="0"/>
              <a:buNone/>
              <a:defRPr sz="2000" b="0">
                <a:solidFill>
                  <a:srgbClr val="182C47"/>
                </a:solidFill>
                <a:latin typeface="+mn-lt"/>
              </a:defRPr>
            </a:lvl1pPr>
            <a:lvl2pPr marL="457200" indent="0">
              <a:buNone/>
              <a:defRPr sz="3000" b="1">
                <a:solidFill>
                  <a:srgbClr val="65E5E3"/>
                </a:solidFill>
                <a:latin typeface="Nunito" pitchFamily="2" charset="0"/>
              </a:defRPr>
            </a:lvl2pPr>
            <a:lvl3pPr marL="914400" indent="0">
              <a:buNone/>
              <a:defRPr sz="2400"/>
            </a:lvl3pPr>
            <a:lvl4pPr>
              <a:defRPr sz="2400"/>
            </a:lvl4pPr>
            <a:lvl5pPr>
              <a:defRPr sz="24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err="1"/>
              <a:t>Texte</a:t>
            </a:r>
            <a:r>
              <a:rPr lang="en-US" dirty="0"/>
              <a:t> courant</a:t>
            </a:r>
          </a:p>
          <a:p>
            <a:pPr lvl="0"/>
            <a:endParaRPr lang="en-US" dirty="0"/>
          </a:p>
        </p:txBody>
      </p:sp>
    </p:spTree>
    <p:extLst>
      <p:ext uri="{BB962C8B-B14F-4D97-AF65-F5344CB8AC3E}">
        <p14:creationId xmlns:p14="http://schemas.microsoft.com/office/powerpoint/2010/main" val="162222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869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144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846948"/>
      </p:ext>
    </p:extLst>
  </p:cSld>
  <p:clrMap bg1="lt1" tx1="dk1" bg2="lt2" tx2="dk2" accent1="accent1" accent2="accent2" accent3="accent3" accent4="accent4" accent5="accent5" accent6="accent6" hlink="hlink" folHlink="folHlink"/>
  <p:sldLayoutIdLst>
    <p:sldLayoutId id="21474836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8781438"/>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843977"/>
      </p:ext>
    </p:extLst>
  </p:cSld>
  <p:clrMap bg1="lt1" tx1="dk1" bg2="lt2" tx2="dk2" accent1="accent1" accent2="accent2" accent3="accent3" accent4="accent4" accent5="accent5" accent6="accent6" hlink="hlink" folHlink="folHlink"/>
  <p:sldLayoutIdLst>
    <p:sldLayoutId id="2147483654" r:id="rId1"/>
    <p:sldLayoutId id="2147483658" r:id="rId2"/>
    <p:sldLayoutId id="214748365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150123"/>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409040"/>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7BDF0C-A590-EE17-234E-9679252EA4E6}"/>
              </a:ext>
            </a:extLst>
          </p:cNvPr>
          <p:cNvSpPr>
            <a:spLocks noGrp="1"/>
          </p:cNvSpPr>
          <p:nvPr>
            <p:ph type="title"/>
          </p:nvPr>
        </p:nvSpPr>
        <p:spPr/>
        <p:txBody>
          <a:bodyPr/>
          <a:lstStyle/>
          <a:p>
            <a:r>
              <a:rPr lang="fr-FR" dirty="0"/>
              <a:t>Comprendre, anticiper et</a:t>
            </a:r>
            <a:br>
              <a:rPr lang="fr-FR" dirty="0"/>
            </a:br>
            <a:r>
              <a:rPr lang="fr-FR" dirty="0"/>
              <a:t>optimiser en toute légalité.</a:t>
            </a:r>
          </a:p>
        </p:txBody>
      </p:sp>
      <p:sp>
        <p:nvSpPr>
          <p:cNvPr id="3" name="Espace réservé du texte 2">
            <a:extLst>
              <a:ext uri="{FF2B5EF4-FFF2-40B4-BE49-F238E27FC236}">
                <a16:creationId xmlns:a16="http://schemas.microsoft.com/office/drawing/2014/main" id="{288E2751-24D8-38D1-7FEF-B78DBD0D1623}"/>
              </a:ext>
            </a:extLst>
          </p:cNvPr>
          <p:cNvSpPr>
            <a:spLocks noGrp="1"/>
          </p:cNvSpPr>
          <p:nvPr>
            <p:ph type="body" sz="quarter" idx="11"/>
          </p:nvPr>
        </p:nvSpPr>
        <p:spPr/>
        <p:txBody>
          <a:bodyPr/>
          <a:lstStyle/>
          <a:p>
            <a:r>
              <a:rPr lang="fr-FR" dirty="0"/>
              <a:t>Conférence du 05 février 2026</a:t>
            </a:r>
          </a:p>
        </p:txBody>
      </p:sp>
    </p:spTree>
    <p:extLst>
      <p:ext uri="{BB962C8B-B14F-4D97-AF65-F5344CB8AC3E}">
        <p14:creationId xmlns:p14="http://schemas.microsoft.com/office/powerpoint/2010/main" val="953903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972270"/>
            <a:ext cx="10552670" cy="2456730"/>
          </a:xfrm>
        </p:spPr>
        <p:txBody>
          <a:bodyPr/>
          <a:lstStyle/>
          <a:p>
            <a:r>
              <a:rPr lang="fr-FR" dirty="0"/>
              <a:t>Si Madame DUPONT ne fait rien, la fiscalité successorale sur ce bien sera la suivante :</a:t>
            </a:r>
          </a:p>
          <a:p>
            <a:r>
              <a:rPr lang="fr-FR" dirty="0"/>
              <a:t>Chaque enfant reçoit fiscalement : 300 000 / 2 = 150 000 €</a:t>
            </a:r>
          </a:p>
          <a:p>
            <a:r>
              <a:rPr lang="fr-FR" dirty="0"/>
              <a:t>Calcul des droits :</a:t>
            </a:r>
          </a:p>
          <a:p>
            <a:pPr>
              <a:spcBef>
                <a:spcPts val="0"/>
              </a:spcBef>
            </a:pPr>
            <a:r>
              <a:rPr lang="fr-FR" dirty="0"/>
              <a:t>	150 000 € - 100 000 € (abattement)</a:t>
            </a:r>
          </a:p>
          <a:p>
            <a:pPr>
              <a:spcBef>
                <a:spcPts val="0"/>
              </a:spcBef>
            </a:pPr>
            <a:r>
              <a:rPr lang="fr-FR" dirty="0"/>
              <a:t>	Part taxable : 50 000 €</a:t>
            </a:r>
          </a:p>
          <a:p>
            <a:pPr>
              <a:spcBef>
                <a:spcPts val="0"/>
              </a:spcBef>
            </a:pPr>
            <a:r>
              <a:rPr lang="fr-FR" dirty="0"/>
              <a:t>	8 072 x 5 % = 404 €</a:t>
            </a:r>
          </a:p>
          <a:p>
            <a:pPr>
              <a:spcBef>
                <a:spcPts val="0"/>
              </a:spcBef>
            </a:pPr>
            <a:r>
              <a:rPr lang="fr-FR" dirty="0"/>
              <a:t>	4 037 x 10 % = 404 €</a:t>
            </a:r>
          </a:p>
          <a:p>
            <a:pPr>
              <a:spcBef>
                <a:spcPts val="0"/>
              </a:spcBef>
            </a:pPr>
            <a:r>
              <a:rPr lang="fr-FR" dirty="0"/>
              <a:t>	3 823 x 15 % = 574 €</a:t>
            </a:r>
          </a:p>
          <a:p>
            <a:pPr>
              <a:spcBef>
                <a:spcPts val="0"/>
              </a:spcBef>
            </a:pPr>
            <a:r>
              <a:rPr lang="fr-FR" dirty="0"/>
              <a:t>	34 068 x 20 % = 6 814 €</a:t>
            </a:r>
          </a:p>
          <a:p>
            <a:pPr>
              <a:spcBef>
                <a:spcPts val="0"/>
              </a:spcBef>
            </a:pPr>
            <a:r>
              <a:rPr lang="fr-FR" dirty="0"/>
              <a:t>	</a:t>
            </a:r>
            <a:r>
              <a:rPr lang="fr-FR" b="1" dirty="0"/>
              <a:t>Total = 8 196 € par enfant</a:t>
            </a:r>
          </a:p>
          <a:p>
            <a:pPr>
              <a:spcBef>
                <a:spcPts val="0"/>
              </a:spcBef>
            </a:pPr>
            <a:r>
              <a:rPr lang="fr-FR" dirty="0"/>
              <a:t>	Total des droits dus à l’administration fiscale = </a:t>
            </a:r>
            <a:r>
              <a:rPr lang="fr-FR" b="1" dirty="0"/>
              <a:t>16 392 €</a:t>
            </a:r>
          </a:p>
        </p:txBody>
      </p:sp>
    </p:spTree>
    <p:extLst>
      <p:ext uri="{BB962C8B-B14F-4D97-AF65-F5344CB8AC3E}">
        <p14:creationId xmlns:p14="http://schemas.microsoft.com/office/powerpoint/2010/main" val="4217625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972270"/>
            <a:ext cx="10552670" cy="2456730"/>
          </a:xfrm>
        </p:spPr>
        <p:txBody>
          <a:bodyPr/>
          <a:lstStyle/>
          <a:p>
            <a:r>
              <a:rPr lang="fr-FR" b="1" dirty="0"/>
              <a:t>En matière de transmission, le temps est un allié.</a:t>
            </a:r>
          </a:p>
          <a:p>
            <a:r>
              <a:rPr lang="fr-FR" dirty="0"/>
              <a:t>Donner :</a:t>
            </a:r>
          </a:p>
          <a:p>
            <a:r>
              <a:rPr lang="fr-FR" dirty="0"/>
              <a:t>&gt; </a:t>
            </a:r>
            <a:r>
              <a:rPr lang="fr-FR" b="1" dirty="0"/>
              <a:t>plus tôt</a:t>
            </a:r>
            <a:r>
              <a:rPr lang="fr-FR" dirty="0"/>
              <a:t>,</a:t>
            </a:r>
          </a:p>
          <a:p>
            <a:r>
              <a:rPr lang="fr-FR" dirty="0"/>
              <a:t>&gt; </a:t>
            </a:r>
            <a:r>
              <a:rPr lang="fr-FR" b="1" dirty="0"/>
              <a:t>en plusieurs fois</a:t>
            </a:r>
            <a:r>
              <a:rPr lang="fr-FR" dirty="0"/>
              <a:t>,</a:t>
            </a:r>
          </a:p>
          <a:p>
            <a:r>
              <a:rPr lang="fr-FR" dirty="0"/>
              <a:t>&gt; </a:t>
            </a:r>
            <a:r>
              <a:rPr lang="fr-FR" b="1" dirty="0"/>
              <a:t>à plusieurs bénéficiaires</a:t>
            </a:r>
            <a:r>
              <a:rPr lang="fr-FR" dirty="0"/>
              <a:t>,</a:t>
            </a:r>
          </a:p>
          <a:p>
            <a:r>
              <a:rPr lang="fr-FR" dirty="0"/>
              <a:t>Permet souvent de </a:t>
            </a:r>
            <a:r>
              <a:rPr lang="fr-FR" b="1" dirty="0"/>
              <a:t>réduire la fiscalité</a:t>
            </a:r>
            <a:r>
              <a:rPr lang="fr-FR" dirty="0"/>
              <a:t>, tout en aidant ses proches au bon moment de leur vie.</a:t>
            </a:r>
            <a:endParaRPr lang="fr-FR" b="1" dirty="0"/>
          </a:p>
        </p:txBody>
      </p:sp>
    </p:spTree>
    <p:extLst>
      <p:ext uri="{BB962C8B-B14F-4D97-AF65-F5344CB8AC3E}">
        <p14:creationId xmlns:p14="http://schemas.microsoft.com/office/powerpoint/2010/main" val="3721172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1724630"/>
            <a:ext cx="10261600" cy="2456730"/>
          </a:xfrm>
        </p:spPr>
        <p:txBody>
          <a:bodyPr/>
          <a:lstStyle/>
          <a:p>
            <a:r>
              <a:rPr lang="fr-FR" b="1" dirty="0"/>
              <a:t>Le don manuel est un outil simple, utile, courant… mais qui n’est jamais neutre fiscalement. Anticiper, déclarer et se faire conseiller, c’est éviter les mauvaises surprises.</a:t>
            </a:r>
            <a:endParaRPr lang="fr-FR" dirty="0"/>
          </a:p>
        </p:txBody>
      </p:sp>
      <p:sp>
        <p:nvSpPr>
          <p:cNvPr id="5" name="Espace réservé du texte 2">
            <a:extLst>
              <a:ext uri="{FF2B5EF4-FFF2-40B4-BE49-F238E27FC236}">
                <a16:creationId xmlns:a16="http://schemas.microsoft.com/office/drawing/2014/main" id="{D0E4031F-83A0-9B44-5C39-9E2FBDE5651B}"/>
              </a:ext>
            </a:extLst>
          </p:cNvPr>
          <p:cNvSpPr txBox="1">
            <a:spLocks/>
          </p:cNvSpPr>
          <p:nvPr/>
        </p:nvSpPr>
        <p:spPr>
          <a:xfrm>
            <a:off x="914400" y="855007"/>
            <a:ext cx="10261600" cy="358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A4FF"/>
                </a:solidFill>
                <a:latin typeface="Nunito"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65E5E3"/>
                </a:solidFill>
                <a:latin typeface="Nunito"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LES DONS MANUELS</a:t>
            </a:r>
          </a:p>
        </p:txBody>
      </p:sp>
    </p:spTree>
    <p:extLst>
      <p:ext uri="{BB962C8B-B14F-4D97-AF65-F5344CB8AC3E}">
        <p14:creationId xmlns:p14="http://schemas.microsoft.com/office/powerpoint/2010/main" val="172523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1632163"/>
            <a:ext cx="10261600" cy="2456730"/>
          </a:xfrm>
        </p:spPr>
        <p:txBody>
          <a:bodyPr/>
          <a:lstStyle/>
          <a:p>
            <a:r>
              <a:rPr lang="fr-FR" dirty="0"/>
              <a:t>Il s’agit du fait, pour une personne — le donateur — de transmettre volontairement et gratuitement un bien à une autre personne — le donataire — sans contrepartie, et sans passer par un acte notarié.</a:t>
            </a:r>
          </a:p>
          <a:p>
            <a:r>
              <a:rPr lang="fr-FR" dirty="0"/>
              <a:t>Pour qu’un don manuel existe juridiquement, trois éléments doivent être réunis :</a:t>
            </a:r>
          </a:p>
          <a:p>
            <a:r>
              <a:rPr lang="fr-FR" dirty="0"/>
              <a:t>1. L’intention de donner, sans obligation ni contrepartie ;</a:t>
            </a:r>
          </a:p>
          <a:p>
            <a:r>
              <a:rPr lang="fr-FR" dirty="0"/>
              <a:t>2. L’acceptation du don par le bénéficiaire ;</a:t>
            </a:r>
          </a:p>
          <a:p>
            <a:r>
              <a:rPr lang="fr-FR" dirty="0"/>
              <a:t>3. La remise effective du bien.</a:t>
            </a:r>
          </a:p>
        </p:txBody>
      </p:sp>
      <p:sp>
        <p:nvSpPr>
          <p:cNvPr id="5" name="Espace réservé du texte 2">
            <a:extLst>
              <a:ext uri="{FF2B5EF4-FFF2-40B4-BE49-F238E27FC236}">
                <a16:creationId xmlns:a16="http://schemas.microsoft.com/office/drawing/2014/main" id="{D0E4031F-83A0-9B44-5C39-9E2FBDE5651B}"/>
              </a:ext>
            </a:extLst>
          </p:cNvPr>
          <p:cNvSpPr txBox="1">
            <a:spLocks/>
          </p:cNvSpPr>
          <p:nvPr/>
        </p:nvSpPr>
        <p:spPr>
          <a:xfrm>
            <a:off x="914400" y="855007"/>
            <a:ext cx="10261600" cy="358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A4FF"/>
                </a:solidFill>
                <a:latin typeface="Nunito"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65E5E3"/>
                </a:solidFill>
                <a:latin typeface="Nunito"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C’est quoi un don manuel ?</a:t>
            </a:r>
          </a:p>
        </p:txBody>
      </p:sp>
    </p:spTree>
    <p:extLst>
      <p:ext uri="{BB962C8B-B14F-4D97-AF65-F5344CB8AC3E}">
        <p14:creationId xmlns:p14="http://schemas.microsoft.com/office/powerpoint/2010/main" val="2997435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1704081"/>
            <a:ext cx="10261600" cy="2456730"/>
          </a:xfrm>
        </p:spPr>
        <p:txBody>
          <a:bodyPr/>
          <a:lstStyle/>
          <a:p>
            <a:r>
              <a:rPr lang="fr-FR" dirty="0"/>
              <a:t>Le présent d’usage est un cadeau fait à l’occasion d’un événement particulier : un anniversaire, un mariage, une naissance, Noël, la réussite à un examen, un départ à la retraite…</a:t>
            </a:r>
          </a:p>
        </p:txBody>
      </p:sp>
      <p:sp>
        <p:nvSpPr>
          <p:cNvPr id="5" name="Espace réservé du texte 2">
            <a:extLst>
              <a:ext uri="{FF2B5EF4-FFF2-40B4-BE49-F238E27FC236}">
                <a16:creationId xmlns:a16="http://schemas.microsoft.com/office/drawing/2014/main" id="{D0E4031F-83A0-9B44-5C39-9E2FBDE5651B}"/>
              </a:ext>
            </a:extLst>
          </p:cNvPr>
          <p:cNvSpPr txBox="1">
            <a:spLocks/>
          </p:cNvSpPr>
          <p:nvPr/>
        </p:nvSpPr>
        <p:spPr>
          <a:xfrm>
            <a:off x="914400" y="855007"/>
            <a:ext cx="10261600" cy="358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A4FF"/>
                </a:solidFill>
                <a:latin typeface="Nunito"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65E5E3"/>
                </a:solidFill>
                <a:latin typeface="Nunito"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Quelle différence avec le présent d’usage ?</a:t>
            </a:r>
          </a:p>
        </p:txBody>
      </p:sp>
    </p:spTree>
    <p:extLst>
      <p:ext uri="{BB962C8B-B14F-4D97-AF65-F5344CB8AC3E}">
        <p14:creationId xmlns:p14="http://schemas.microsoft.com/office/powerpoint/2010/main" val="1176929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1704081"/>
            <a:ext cx="10261600" cy="2456730"/>
          </a:xfrm>
        </p:spPr>
        <p:txBody>
          <a:bodyPr/>
          <a:lstStyle/>
          <a:p>
            <a:r>
              <a:rPr lang="fr-FR" dirty="0"/>
              <a:t>En principe, tout don manuel doit être déclaré à l’administration fiscale.</a:t>
            </a:r>
          </a:p>
          <a:p>
            <a:r>
              <a:rPr lang="fr-FR" dirty="0"/>
              <a:t>Cette obligation pèse exclusivement sur le donataire, c’est-à-dire sur celui qui reçoit le don.</a:t>
            </a:r>
          </a:p>
          <a:p>
            <a:r>
              <a:rPr lang="fr-FR" dirty="0"/>
              <a:t>Le donateur n’a aucune démarche déclarative à effectuer de son côté.</a:t>
            </a:r>
          </a:p>
          <a:p>
            <a:r>
              <a:rPr lang="fr-FR" dirty="0"/>
              <a:t>La déclaration doit intervenir au moment de la révélation du don.</a:t>
            </a:r>
          </a:p>
        </p:txBody>
      </p:sp>
      <p:sp>
        <p:nvSpPr>
          <p:cNvPr id="5" name="Espace réservé du texte 2">
            <a:extLst>
              <a:ext uri="{FF2B5EF4-FFF2-40B4-BE49-F238E27FC236}">
                <a16:creationId xmlns:a16="http://schemas.microsoft.com/office/drawing/2014/main" id="{D0E4031F-83A0-9B44-5C39-9E2FBDE5651B}"/>
              </a:ext>
            </a:extLst>
          </p:cNvPr>
          <p:cNvSpPr txBox="1">
            <a:spLocks/>
          </p:cNvSpPr>
          <p:nvPr/>
        </p:nvSpPr>
        <p:spPr>
          <a:xfrm>
            <a:off x="914400" y="855007"/>
            <a:ext cx="10261600" cy="358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A4FF"/>
                </a:solidFill>
                <a:latin typeface="Nunito"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65E5E3"/>
                </a:solidFill>
                <a:latin typeface="Nunito"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L’obligation de déclaration</a:t>
            </a:r>
          </a:p>
        </p:txBody>
      </p:sp>
    </p:spTree>
    <p:extLst>
      <p:ext uri="{BB962C8B-B14F-4D97-AF65-F5344CB8AC3E}">
        <p14:creationId xmlns:p14="http://schemas.microsoft.com/office/powerpoint/2010/main" val="3780145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1662985"/>
            <a:ext cx="10261600" cy="2456730"/>
          </a:xfrm>
        </p:spPr>
        <p:txBody>
          <a:bodyPr/>
          <a:lstStyle/>
          <a:p>
            <a:r>
              <a:rPr lang="fr-FR" dirty="0"/>
              <a:t>La déclaration du don manuel s’effectue au moyen d’un formulaire fiscal spécifique, obligatoirement déposé en ligne depuis le 1er janvier 2026, via l’espace personnel du site des impôts.</a:t>
            </a:r>
          </a:p>
        </p:txBody>
      </p:sp>
      <p:sp>
        <p:nvSpPr>
          <p:cNvPr id="5" name="Espace réservé du texte 2">
            <a:extLst>
              <a:ext uri="{FF2B5EF4-FFF2-40B4-BE49-F238E27FC236}">
                <a16:creationId xmlns:a16="http://schemas.microsoft.com/office/drawing/2014/main" id="{D0E4031F-83A0-9B44-5C39-9E2FBDE5651B}"/>
              </a:ext>
            </a:extLst>
          </p:cNvPr>
          <p:cNvSpPr txBox="1">
            <a:spLocks/>
          </p:cNvSpPr>
          <p:nvPr/>
        </p:nvSpPr>
        <p:spPr>
          <a:xfrm>
            <a:off x="914400" y="855007"/>
            <a:ext cx="10261600" cy="358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A4FF"/>
                </a:solidFill>
                <a:latin typeface="Nunito"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65E5E3"/>
                </a:solidFill>
                <a:latin typeface="Nunito"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Comment déclarer un don manuel ?</a:t>
            </a:r>
          </a:p>
        </p:txBody>
      </p:sp>
    </p:spTree>
    <p:extLst>
      <p:ext uri="{BB962C8B-B14F-4D97-AF65-F5344CB8AC3E}">
        <p14:creationId xmlns:p14="http://schemas.microsoft.com/office/powerpoint/2010/main" val="3071857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1632163"/>
            <a:ext cx="10261600" cy="2456730"/>
          </a:xfrm>
        </p:spPr>
        <p:txBody>
          <a:bodyPr/>
          <a:lstStyle/>
          <a:p>
            <a:r>
              <a:rPr lang="fr-FR" dirty="0"/>
              <a:t>Le don manuel est soumis aux droits de donation, selon le lien de parenté entre le donateur et le donataire.</a:t>
            </a:r>
          </a:p>
          <a:p>
            <a:r>
              <a:rPr lang="fr-FR" dirty="0"/>
              <a:t>Les abattements généraux sont applicables.</a:t>
            </a:r>
          </a:p>
          <a:p>
            <a:r>
              <a:rPr lang="fr-FR" dirty="0"/>
              <a:t>Toutefois, le système fiscal français prévoit un abattement spécifique réservé aux dons familiaux de sommes d’argent d’un montant de 31 865 €.</a:t>
            </a:r>
          </a:p>
        </p:txBody>
      </p:sp>
      <p:sp>
        <p:nvSpPr>
          <p:cNvPr id="5" name="Espace réservé du texte 2">
            <a:extLst>
              <a:ext uri="{FF2B5EF4-FFF2-40B4-BE49-F238E27FC236}">
                <a16:creationId xmlns:a16="http://schemas.microsoft.com/office/drawing/2014/main" id="{D0E4031F-83A0-9B44-5C39-9E2FBDE5651B}"/>
              </a:ext>
            </a:extLst>
          </p:cNvPr>
          <p:cNvSpPr txBox="1">
            <a:spLocks/>
          </p:cNvSpPr>
          <p:nvPr/>
        </p:nvSpPr>
        <p:spPr>
          <a:xfrm>
            <a:off x="914400" y="855007"/>
            <a:ext cx="10261600" cy="358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A4FF"/>
                </a:solidFill>
                <a:latin typeface="Nunito"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65E5E3"/>
                </a:solidFill>
                <a:latin typeface="Nunito"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La fiscalité du don manuel</a:t>
            </a:r>
          </a:p>
        </p:txBody>
      </p:sp>
    </p:spTree>
    <p:extLst>
      <p:ext uri="{BB962C8B-B14F-4D97-AF65-F5344CB8AC3E}">
        <p14:creationId xmlns:p14="http://schemas.microsoft.com/office/powerpoint/2010/main" val="3003350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1776001"/>
            <a:ext cx="10261600" cy="2456730"/>
          </a:xfrm>
        </p:spPr>
        <p:txBody>
          <a:bodyPr/>
          <a:lstStyle/>
          <a:p>
            <a:pPr>
              <a:spcBef>
                <a:spcPts val="2200"/>
              </a:spcBef>
            </a:pPr>
            <a:r>
              <a:rPr lang="fr-FR" dirty="0"/>
              <a:t>Le don manuel n’exige pas obligatoirement l’intervention d’un notaire.</a:t>
            </a:r>
          </a:p>
          <a:p>
            <a:pPr>
              <a:spcBef>
                <a:spcPts val="2200"/>
              </a:spcBef>
            </a:pPr>
            <a:r>
              <a:rPr lang="fr-FR" dirty="0"/>
              <a:t>Une simple déclaration fiscale suffit à lui donner une existence juridique et fiscale.</a:t>
            </a:r>
          </a:p>
          <a:p>
            <a:pPr>
              <a:spcBef>
                <a:spcPts val="2200"/>
              </a:spcBef>
            </a:pPr>
            <a:r>
              <a:rPr lang="fr-FR" dirty="0"/>
              <a:t>Cependant, dans certaines situations, le recours à un notaire est fortement conseillé.</a:t>
            </a:r>
          </a:p>
          <a:p>
            <a:pPr>
              <a:spcBef>
                <a:spcPts val="2200"/>
              </a:spcBef>
            </a:pPr>
            <a:endParaRPr lang="fr-FR" dirty="0"/>
          </a:p>
        </p:txBody>
      </p:sp>
      <p:sp>
        <p:nvSpPr>
          <p:cNvPr id="5" name="Espace réservé du texte 2">
            <a:extLst>
              <a:ext uri="{FF2B5EF4-FFF2-40B4-BE49-F238E27FC236}">
                <a16:creationId xmlns:a16="http://schemas.microsoft.com/office/drawing/2014/main" id="{D0E4031F-83A0-9B44-5C39-9E2FBDE5651B}"/>
              </a:ext>
            </a:extLst>
          </p:cNvPr>
          <p:cNvSpPr txBox="1">
            <a:spLocks/>
          </p:cNvSpPr>
          <p:nvPr/>
        </p:nvSpPr>
        <p:spPr>
          <a:xfrm>
            <a:off x="914400" y="855007"/>
            <a:ext cx="10261600" cy="358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A4FF"/>
                </a:solidFill>
                <a:latin typeface="Nunito"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65E5E3"/>
                </a:solidFill>
                <a:latin typeface="Nunito"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Simple déclaration ou acte notarié</a:t>
            </a:r>
          </a:p>
        </p:txBody>
      </p:sp>
    </p:spTree>
    <p:extLst>
      <p:ext uri="{BB962C8B-B14F-4D97-AF65-F5344CB8AC3E}">
        <p14:creationId xmlns:p14="http://schemas.microsoft.com/office/powerpoint/2010/main" val="1398689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1662985"/>
            <a:ext cx="10261600" cy="2456730"/>
          </a:xfrm>
        </p:spPr>
        <p:txBody>
          <a:bodyPr/>
          <a:lstStyle/>
          <a:p>
            <a:r>
              <a:rPr lang="fr-FR" dirty="0"/>
              <a:t>Pour calculer les droits, l’administration fiscale se pose toujours la même question :</a:t>
            </a:r>
          </a:p>
          <a:p>
            <a:r>
              <a:rPr lang="fr-FR" dirty="0"/>
              <a:t>« Combien vaudrait ce bien s’il était vendu normalement aujourd’hui ? »</a:t>
            </a:r>
          </a:p>
          <a:p>
            <a:r>
              <a:rPr lang="fr-FR" dirty="0"/>
              <a:t>C’est la valeur vénale :</a:t>
            </a:r>
          </a:p>
          <a:p>
            <a:r>
              <a:rPr lang="fr-FR" dirty="0"/>
              <a:t>• Ni une valeur sentimentale,</a:t>
            </a:r>
          </a:p>
          <a:p>
            <a:r>
              <a:rPr lang="fr-FR" dirty="0"/>
              <a:t>• Ni une valeur optimiste,</a:t>
            </a:r>
          </a:p>
          <a:p>
            <a:r>
              <a:rPr lang="fr-FR" dirty="0"/>
              <a:t>• Ni une valeur volontairement basse.</a:t>
            </a:r>
          </a:p>
        </p:txBody>
      </p:sp>
      <p:sp>
        <p:nvSpPr>
          <p:cNvPr id="5" name="Espace réservé du texte 2">
            <a:extLst>
              <a:ext uri="{FF2B5EF4-FFF2-40B4-BE49-F238E27FC236}">
                <a16:creationId xmlns:a16="http://schemas.microsoft.com/office/drawing/2014/main" id="{D0E4031F-83A0-9B44-5C39-9E2FBDE5651B}"/>
              </a:ext>
            </a:extLst>
          </p:cNvPr>
          <p:cNvSpPr txBox="1">
            <a:spLocks/>
          </p:cNvSpPr>
          <p:nvPr/>
        </p:nvSpPr>
        <p:spPr>
          <a:xfrm>
            <a:off x="914400" y="855007"/>
            <a:ext cx="10261600" cy="358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A4FF"/>
                </a:solidFill>
                <a:latin typeface="Nunito"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65E5E3"/>
                </a:solidFill>
                <a:latin typeface="Nunito"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La valeur vénale : la base de calcul</a:t>
            </a:r>
          </a:p>
        </p:txBody>
      </p:sp>
    </p:spTree>
    <p:extLst>
      <p:ext uri="{BB962C8B-B14F-4D97-AF65-F5344CB8AC3E}">
        <p14:creationId xmlns:p14="http://schemas.microsoft.com/office/powerpoint/2010/main" val="56863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2E63EDB-39FB-CD99-A3F4-3A316AA85C66}"/>
              </a:ext>
            </a:extLst>
          </p:cNvPr>
          <p:cNvSpPr>
            <a:spLocks noGrp="1"/>
          </p:cNvSpPr>
          <p:nvPr>
            <p:ph type="body" sz="quarter" idx="11"/>
          </p:nvPr>
        </p:nvSpPr>
        <p:spPr/>
        <p:txBody>
          <a:bodyPr/>
          <a:lstStyle/>
          <a:p>
            <a:r>
              <a:rPr lang="fr-FR" dirty="0"/>
              <a:t>Me Leslie </a:t>
            </a:r>
            <a:r>
              <a:rPr lang="fr-FR" dirty="0" err="1"/>
              <a:t>Enjolras</a:t>
            </a:r>
            <a:br>
              <a:rPr lang="fr-FR" dirty="0"/>
            </a:br>
            <a:r>
              <a:rPr lang="fr-FR" dirty="0"/>
              <a:t>Me Hélène </a:t>
            </a:r>
            <a:r>
              <a:rPr lang="fr-FR" dirty="0" err="1"/>
              <a:t>Conort</a:t>
            </a:r>
            <a:r>
              <a:rPr lang="fr-FR" dirty="0"/>
              <a:t>-Dupic</a:t>
            </a:r>
          </a:p>
        </p:txBody>
      </p:sp>
      <p:sp>
        <p:nvSpPr>
          <p:cNvPr id="2" name="Espace réservé du texte 1">
            <a:extLst>
              <a:ext uri="{FF2B5EF4-FFF2-40B4-BE49-F238E27FC236}">
                <a16:creationId xmlns:a16="http://schemas.microsoft.com/office/drawing/2014/main" id="{7D77E981-95DB-7E5A-3C99-4EFD2ED79D89}"/>
              </a:ext>
            </a:extLst>
          </p:cNvPr>
          <p:cNvSpPr>
            <a:spLocks noGrp="1"/>
          </p:cNvSpPr>
          <p:nvPr>
            <p:ph type="body" sz="quarter" idx="10"/>
          </p:nvPr>
        </p:nvSpPr>
        <p:spPr>
          <a:xfrm>
            <a:off x="823278" y="4017328"/>
            <a:ext cx="11368722" cy="771842"/>
          </a:xfrm>
        </p:spPr>
        <p:txBody>
          <a:bodyPr/>
          <a:lstStyle/>
          <a:p>
            <a:r>
              <a:rPr lang="fr-FR" sz="5000" dirty="0"/>
              <a:t>Transmission &amp; fiscalité</a:t>
            </a:r>
          </a:p>
        </p:txBody>
      </p:sp>
    </p:spTree>
    <p:extLst>
      <p:ext uri="{BB962C8B-B14F-4D97-AF65-F5344CB8AC3E}">
        <p14:creationId xmlns:p14="http://schemas.microsoft.com/office/powerpoint/2010/main" val="2949747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1621889"/>
            <a:ext cx="10261600" cy="2456730"/>
          </a:xfrm>
        </p:spPr>
        <p:txBody>
          <a:bodyPr/>
          <a:lstStyle/>
          <a:p>
            <a:r>
              <a:rPr lang="fr-FR" b="1" dirty="0"/>
              <a:t>&gt; Demander une estimation à un expert</a:t>
            </a:r>
          </a:p>
          <a:p>
            <a:r>
              <a:rPr lang="fr-FR" b="1" dirty="0"/>
              <a:t>&gt; Demander deux estimations à deux agences immobilières intervenant sur le secteur du bien : attention ces estimations ne sont pas opposables à l’administration fiscale mais participe seulement au faisceau d’indices à fournir en cas de contrôle</a:t>
            </a:r>
          </a:p>
          <a:p>
            <a:r>
              <a:rPr lang="fr-FR" b="1" dirty="0"/>
              <a:t>&gt; Demander l’estimation à son notaire s’il réalise ce genre de prestation</a:t>
            </a:r>
          </a:p>
          <a:p>
            <a:r>
              <a:rPr lang="fr-FR" b="1" dirty="0"/>
              <a:t>&gt; Consulter les informations présentes sur les bases de données DVF et PATRIM</a:t>
            </a:r>
          </a:p>
          <a:p>
            <a:r>
              <a:rPr lang="fr-FR" b="1" dirty="0"/>
              <a:t>&gt; Demander à son notaire de consulter les bases PERVAL ou BIEN</a:t>
            </a:r>
          </a:p>
        </p:txBody>
      </p:sp>
      <p:sp>
        <p:nvSpPr>
          <p:cNvPr id="5" name="Espace réservé du texte 2">
            <a:extLst>
              <a:ext uri="{FF2B5EF4-FFF2-40B4-BE49-F238E27FC236}">
                <a16:creationId xmlns:a16="http://schemas.microsoft.com/office/drawing/2014/main" id="{D0E4031F-83A0-9B44-5C39-9E2FBDE5651B}"/>
              </a:ext>
            </a:extLst>
          </p:cNvPr>
          <p:cNvSpPr txBox="1">
            <a:spLocks/>
          </p:cNvSpPr>
          <p:nvPr/>
        </p:nvSpPr>
        <p:spPr>
          <a:xfrm>
            <a:off x="914400" y="855007"/>
            <a:ext cx="10261600" cy="358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A4FF"/>
                </a:solidFill>
                <a:latin typeface="Nunito"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65E5E3"/>
                </a:solidFill>
                <a:latin typeface="Nunito"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Comment connaître la valeur de ses biens ?</a:t>
            </a:r>
          </a:p>
        </p:txBody>
      </p:sp>
    </p:spTree>
    <p:extLst>
      <p:ext uri="{BB962C8B-B14F-4D97-AF65-F5344CB8AC3E}">
        <p14:creationId xmlns:p14="http://schemas.microsoft.com/office/powerpoint/2010/main" val="3860409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1683534"/>
            <a:ext cx="10261600" cy="2456730"/>
          </a:xfrm>
        </p:spPr>
        <p:txBody>
          <a:bodyPr/>
          <a:lstStyle/>
          <a:p>
            <a:r>
              <a:rPr lang="fr-FR" b="1" dirty="0"/>
              <a:t>En cas de contrôle fiscal</a:t>
            </a:r>
          </a:p>
          <a:p>
            <a:r>
              <a:rPr lang="fr-FR" b="1" dirty="0"/>
              <a:t>- Conserver les justificatifs de la valeur retenue (contrat de location, constat de commissaire de justice avec photo de l’état du bien)</a:t>
            </a:r>
          </a:p>
          <a:p>
            <a:r>
              <a:rPr lang="fr-FR" b="1" dirty="0"/>
              <a:t>- Étayer la valeur vénale avec des termes de comparaison concrets et pertinents (ventes récentes ou antérieures intervenues à proximité)</a:t>
            </a:r>
          </a:p>
        </p:txBody>
      </p:sp>
      <p:sp>
        <p:nvSpPr>
          <p:cNvPr id="5" name="Espace réservé du texte 2">
            <a:extLst>
              <a:ext uri="{FF2B5EF4-FFF2-40B4-BE49-F238E27FC236}">
                <a16:creationId xmlns:a16="http://schemas.microsoft.com/office/drawing/2014/main" id="{D0E4031F-83A0-9B44-5C39-9E2FBDE5651B}"/>
              </a:ext>
            </a:extLst>
          </p:cNvPr>
          <p:cNvSpPr txBox="1">
            <a:spLocks/>
          </p:cNvSpPr>
          <p:nvPr/>
        </p:nvSpPr>
        <p:spPr>
          <a:xfrm>
            <a:off x="914400" y="855007"/>
            <a:ext cx="10261600" cy="358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A4FF"/>
                </a:solidFill>
                <a:latin typeface="Nunito"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65E5E3"/>
                </a:solidFill>
                <a:latin typeface="Nunito"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3705754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1704082"/>
            <a:ext cx="10261600" cy="2456730"/>
          </a:xfrm>
        </p:spPr>
        <p:txBody>
          <a:bodyPr/>
          <a:lstStyle/>
          <a:p>
            <a:r>
              <a:rPr lang="fr-FR" dirty="0"/>
              <a:t>Les meubles meublants ne sont pas « secondaires ».</a:t>
            </a:r>
          </a:p>
          <a:p>
            <a:r>
              <a:rPr lang="fr-FR" dirty="0"/>
              <a:t>• Ils font partie du patrimoine,</a:t>
            </a:r>
          </a:p>
          <a:p>
            <a:r>
              <a:rPr lang="fr-FR" dirty="0"/>
              <a:t>• Ils doivent être évalués.</a:t>
            </a:r>
          </a:p>
        </p:txBody>
      </p:sp>
      <p:sp>
        <p:nvSpPr>
          <p:cNvPr id="5" name="Espace réservé du texte 2">
            <a:extLst>
              <a:ext uri="{FF2B5EF4-FFF2-40B4-BE49-F238E27FC236}">
                <a16:creationId xmlns:a16="http://schemas.microsoft.com/office/drawing/2014/main" id="{D0E4031F-83A0-9B44-5C39-9E2FBDE5651B}"/>
              </a:ext>
            </a:extLst>
          </p:cNvPr>
          <p:cNvSpPr txBox="1">
            <a:spLocks/>
          </p:cNvSpPr>
          <p:nvPr/>
        </p:nvSpPr>
        <p:spPr>
          <a:xfrm>
            <a:off x="914400" y="855007"/>
            <a:ext cx="11108724" cy="358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A4FF"/>
                </a:solidFill>
                <a:latin typeface="Nunito"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65E5E3"/>
                </a:solidFill>
                <a:latin typeface="Nunito"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L’évaluation des meubles dans le cadre des successions</a:t>
            </a:r>
          </a:p>
        </p:txBody>
      </p:sp>
    </p:spTree>
    <p:extLst>
      <p:ext uri="{BB962C8B-B14F-4D97-AF65-F5344CB8AC3E}">
        <p14:creationId xmlns:p14="http://schemas.microsoft.com/office/powerpoint/2010/main" val="865421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399" y="553376"/>
            <a:ext cx="10330249" cy="2456730"/>
          </a:xfrm>
        </p:spPr>
        <p:txBody>
          <a:bodyPr/>
          <a:lstStyle/>
          <a:p>
            <a:r>
              <a:rPr lang="fr-FR" dirty="0"/>
              <a:t>Deux solutions :</a:t>
            </a:r>
          </a:p>
          <a:p>
            <a:r>
              <a:rPr lang="fr-FR" b="1" dirty="0"/>
              <a:t>• Un inventaire établi par un professionnel</a:t>
            </a:r>
          </a:p>
          <a:p>
            <a:r>
              <a:rPr lang="fr-FR" dirty="0"/>
              <a:t>L’article 764-I du CGI fixe les bases légales d’évaluation qui s’appliquent par exclusion dans l’ordre de la loi :</a:t>
            </a:r>
          </a:p>
          <a:p>
            <a:r>
              <a:rPr lang="fr-FR" dirty="0"/>
              <a:t>&gt; Vente publique dans les 2 ans du décès.</a:t>
            </a:r>
          </a:p>
          <a:p>
            <a:r>
              <a:rPr lang="fr-FR" dirty="0"/>
              <a:t>	- Valeur des meubles meublants = prix net de la vente après déduction des frais exposés </a:t>
            </a:r>
            <a:br>
              <a:rPr lang="fr-FR" dirty="0"/>
            </a:br>
            <a:r>
              <a:rPr lang="fr-FR" dirty="0"/>
              <a:t>	(frais légaux ou frais indispensables justifiés).</a:t>
            </a:r>
          </a:p>
          <a:p>
            <a:r>
              <a:rPr lang="fr-FR" dirty="0"/>
              <a:t>	- Si vente partielle = surplus de meubles non vendus évalué selon les autres modes </a:t>
            </a:r>
            <a:br>
              <a:rPr lang="fr-FR" dirty="0"/>
            </a:br>
            <a:r>
              <a:rPr lang="fr-FR" dirty="0"/>
              <a:t>	d’évaluation.</a:t>
            </a:r>
          </a:p>
          <a:p>
            <a:r>
              <a:rPr lang="fr-FR" dirty="0"/>
              <a:t>	- Délai de 2 ans calculé de date à date</a:t>
            </a:r>
          </a:p>
        </p:txBody>
      </p:sp>
    </p:spTree>
    <p:extLst>
      <p:ext uri="{BB962C8B-B14F-4D97-AF65-F5344CB8AC3E}">
        <p14:creationId xmlns:p14="http://schemas.microsoft.com/office/powerpoint/2010/main" val="2929747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553376"/>
            <a:ext cx="10070757" cy="2456730"/>
          </a:xfrm>
        </p:spPr>
        <p:txBody>
          <a:bodyPr/>
          <a:lstStyle/>
          <a:p>
            <a:r>
              <a:rPr lang="fr-FR" dirty="0"/>
              <a:t>&gt; Estimation contenue dans inventaire dressé par un commissaire de justice/notaire/ présent lors des prisées</a:t>
            </a:r>
          </a:p>
          <a:p>
            <a:r>
              <a:rPr lang="fr-FR" dirty="0"/>
              <a:t>	- Contenir l’estimation, article par article des éléments mobiliers</a:t>
            </a:r>
          </a:p>
          <a:p>
            <a:r>
              <a:rPr lang="fr-FR" dirty="0"/>
              <a:t>	- À chaque succession = en principe, nouvel inventaire complet, Même si ce sont </a:t>
            </a:r>
            <a:br>
              <a:rPr lang="fr-FR" dirty="0"/>
            </a:br>
            <a:r>
              <a:rPr lang="fr-FR" dirty="0"/>
              <a:t>	les mêmes meubles situés dans le même immeuble.</a:t>
            </a:r>
          </a:p>
          <a:p>
            <a:r>
              <a:rPr lang="fr-FR" dirty="0"/>
              <a:t>	- Être complet = porter sur tous les biens meubles (y compris contenu d’un coffre-fort), </a:t>
            </a:r>
            <a:br>
              <a:rPr lang="fr-FR" dirty="0"/>
            </a:br>
            <a:r>
              <a:rPr lang="fr-FR" dirty="0"/>
              <a:t>	être réalisé dans tous les immeubles à disposition du défunt (y compris dépendances, </a:t>
            </a:r>
            <a:br>
              <a:rPr lang="fr-FR" dirty="0"/>
            </a:br>
            <a:r>
              <a:rPr lang="fr-FR" dirty="0"/>
              <a:t>	immeubles loués, indivis, inoccupés, ...)</a:t>
            </a:r>
          </a:p>
          <a:p>
            <a:r>
              <a:rPr lang="fr-FR" dirty="0"/>
              <a:t>	- Être clôturé dans les 5 ans du décès (de date à date).</a:t>
            </a:r>
          </a:p>
        </p:txBody>
      </p:sp>
    </p:spTree>
    <p:extLst>
      <p:ext uri="{BB962C8B-B14F-4D97-AF65-F5344CB8AC3E}">
        <p14:creationId xmlns:p14="http://schemas.microsoft.com/office/powerpoint/2010/main" val="1143997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1241745"/>
            <a:ext cx="10861589" cy="2456730"/>
          </a:xfrm>
        </p:spPr>
        <p:txBody>
          <a:bodyPr/>
          <a:lstStyle/>
          <a:p>
            <a:r>
              <a:rPr lang="fr-FR" b="1" dirty="0"/>
              <a:t>• Ou une évaluation forfaitaire, </a:t>
            </a:r>
            <a:br>
              <a:rPr lang="fr-FR" b="1" dirty="0"/>
            </a:br>
            <a:r>
              <a:rPr lang="fr-FR" b="1" dirty="0"/>
              <a:t>admise par l’administration d’un montant de 5% de l’actif brut successoral</a:t>
            </a:r>
          </a:p>
          <a:p>
            <a:endParaRPr lang="fr-FR" dirty="0"/>
          </a:p>
          <a:p>
            <a:r>
              <a:rPr lang="fr-FR" dirty="0"/>
              <a:t>Dans l’exemple chiffré précédent, en présence d’un bien d’une valeur de 300 000 €, le forfait mobilier applicable serait de 300 000 € x 5% = 15 000 € taxable dans la tranche à 20% soit une imposition supplémentaire de 3 000 €.</a:t>
            </a:r>
          </a:p>
          <a:p>
            <a:endParaRPr lang="fr-FR" dirty="0"/>
          </a:p>
        </p:txBody>
      </p:sp>
    </p:spTree>
    <p:extLst>
      <p:ext uri="{BB962C8B-B14F-4D97-AF65-F5344CB8AC3E}">
        <p14:creationId xmlns:p14="http://schemas.microsoft.com/office/powerpoint/2010/main" val="3550144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1806824"/>
            <a:ext cx="10261600" cy="2456730"/>
          </a:xfrm>
        </p:spPr>
        <p:txBody>
          <a:bodyPr/>
          <a:lstStyle/>
          <a:p>
            <a:r>
              <a:rPr lang="fr-FR" b="1" dirty="0"/>
              <a:t>• Procéder à une prisée d’inventaire dans tous les biens utilisés et/ou appartenant au défunt, pour constater l’absence TOTALE de meubles.</a:t>
            </a:r>
          </a:p>
          <a:p>
            <a:r>
              <a:rPr lang="fr-FR" b="1" dirty="0"/>
              <a:t>• Faire établir des attestations (par exemple le directeur de l’EHPAD)</a:t>
            </a:r>
          </a:p>
          <a:p>
            <a:r>
              <a:rPr lang="fr-FR" b="1" dirty="0"/>
              <a:t>• Justifier de l’abandon de la location ou la cession du domicile du défunt avant le décès.</a:t>
            </a:r>
          </a:p>
        </p:txBody>
      </p:sp>
      <p:sp>
        <p:nvSpPr>
          <p:cNvPr id="5" name="Espace réservé du texte 2">
            <a:extLst>
              <a:ext uri="{FF2B5EF4-FFF2-40B4-BE49-F238E27FC236}">
                <a16:creationId xmlns:a16="http://schemas.microsoft.com/office/drawing/2014/main" id="{D0E4031F-83A0-9B44-5C39-9E2FBDE5651B}"/>
              </a:ext>
            </a:extLst>
          </p:cNvPr>
          <p:cNvSpPr txBox="1">
            <a:spLocks/>
          </p:cNvSpPr>
          <p:nvPr/>
        </p:nvSpPr>
        <p:spPr>
          <a:xfrm>
            <a:off x="914400" y="855007"/>
            <a:ext cx="10261600" cy="358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A4FF"/>
                </a:solidFill>
                <a:latin typeface="Nunito"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65E5E3"/>
                </a:solidFill>
                <a:latin typeface="Nunito"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QUID quand il n’y a pas de meubles meublants ?</a:t>
            </a:r>
          </a:p>
        </p:txBody>
      </p:sp>
    </p:spTree>
    <p:extLst>
      <p:ext uri="{BB962C8B-B14F-4D97-AF65-F5344CB8AC3E}">
        <p14:creationId xmlns:p14="http://schemas.microsoft.com/office/powerpoint/2010/main" val="3042472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1806824"/>
            <a:ext cx="10261600" cy="2456730"/>
          </a:xfrm>
        </p:spPr>
        <p:txBody>
          <a:bodyPr/>
          <a:lstStyle/>
          <a:p>
            <a:r>
              <a:rPr lang="fr-FR" dirty="0"/>
              <a:t>En cas de contrôle :</a:t>
            </a:r>
          </a:p>
          <a:p>
            <a:r>
              <a:rPr lang="fr-FR" dirty="0"/>
              <a:t>• Réévaluation,</a:t>
            </a:r>
          </a:p>
          <a:p>
            <a:r>
              <a:rPr lang="fr-FR" dirty="0"/>
              <a:t>• Rappel de droits,</a:t>
            </a:r>
          </a:p>
          <a:p>
            <a:r>
              <a:rPr lang="fr-FR" dirty="0"/>
              <a:t>• Intérêts et pénalités.</a:t>
            </a:r>
          </a:p>
          <a:p>
            <a:r>
              <a:rPr lang="fr-FR" dirty="0"/>
              <a:t>Mieux vaut une évaluation réaliste que « trop belle pour être vraie ».</a:t>
            </a:r>
          </a:p>
        </p:txBody>
      </p:sp>
      <p:sp>
        <p:nvSpPr>
          <p:cNvPr id="5" name="Espace réservé du texte 2">
            <a:extLst>
              <a:ext uri="{FF2B5EF4-FFF2-40B4-BE49-F238E27FC236}">
                <a16:creationId xmlns:a16="http://schemas.microsoft.com/office/drawing/2014/main" id="{D0E4031F-83A0-9B44-5C39-9E2FBDE5651B}"/>
              </a:ext>
            </a:extLst>
          </p:cNvPr>
          <p:cNvSpPr txBox="1">
            <a:spLocks/>
          </p:cNvSpPr>
          <p:nvPr/>
        </p:nvSpPr>
        <p:spPr>
          <a:xfrm>
            <a:off x="914400" y="855007"/>
            <a:ext cx="10261600" cy="358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A4FF"/>
                </a:solidFill>
                <a:latin typeface="Nunito"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65E5E3"/>
                </a:solidFill>
                <a:latin typeface="Nunito"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Sous-évaluer, c’est prendre un risque.</a:t>
            </a:r>
          </a:p>
        </p:txBody>
      </p:sp>
    </p:spTree>
    <p:extLst>
      <p:ext uri="{BB962C8B-B14F-4D97-AF65-F5344CB8AC3E}">
        <p14:creationId xmlns:p14="http://schemas.microsoft.com/office/powerpoint/2010/main" val="3511589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1889017"/>
            <a:ext cx="10261600" cy="2456730"/>
          </a:xfrm>
        </p:spPr>
        <p:txBody>
          <a:bodyPr/>
          <a:lstStyle/>
          <a:p>
            <a:r>
              <a:rPr lang="fr-FR" b="1" dirty="0"/>
              <a:t>Le calendrier fiscal ne connaît ni le deuil, ni les conflits familiaux, ni les difficultés pratiques.</a:t>
            </a:r>
          </a:p>
        </p:txBody>
      </p:sp>
      <p:sp>
        <p:nvSpPr>
          <p:cNvPr id="5" name="Espace réservé du texte 2">
            <a:extLst>
              <a:ext uri="{FF2B5EF4-FFF2-40B4-BE49-F238E27FC236}">
                <a16:creationId xmlns:a16="http://schemas.microsoft.com/office/drawing/2014/main" id="{D0E4031F-83A0-9B44-5C39-9E2FBDE5651B}"/>
              </a:ext>
            </a:extLst>
          </p:cNvPr>
          <p:cNvSpPr txBox="1">
            <a:spLocks/>
          </p:cNvSpPr>
          <p:nvPr/>
        </p:nvSpPr>
        <p:spPr>
          <a:xfrm>
            <a:off x="914399" y="855007"/>
            <a:ext cx="10898659" cy="358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A4FF"/>
                </a:solidFill>
                <a:latin typeface="Nunito"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65E5E3"/>
                </a:solidFill>
                <a:latin typeface="Nunito"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PAIEMENT DES DROITS DE SUCCESSION ET RETARD</a:t>
            </a:r>
          </a:p>
        </p:txBody>
      </p:sp>
    </p:spTree>
    <p:extLst>
      <p:ext uri="{BB962C8B-B14F-4D97-AF65-F5344CB8AC3E}">
        <p14:creationId xmlns:p14="http://schemas.microsoft.com/office/powerpoint/2010/main" val="335924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1878742"/>
            <a:ext cx="10261600" cy="2456730"/>
          </a:xfrm>
        </p:spPr>
        <p:txBody>
          <a:bodyPr/>
          <a:lstStyle/>
          <a:p>
            <a:pPr>
              <a:spcBef>
                <a:spcPts val="2200"/>
              </a:spcBef>
            </a:pPr>
            <a:r>
              <a:rPr lang="fr-FR" dirty="0"/>
              <a:t>Le point de départ est simple : le jour du décès.</a:t>
            </a:r>
          </a:p>
          <a:p>
            <a:pPr>
              <a:spcBef>
                <a:spcPts val="2200"/>
              </a:spcBef>
            </a:pPr>
            <a:r>
              <a:rPr lang="fr-FR" dirty="0"/>
              <a:t>Le délai est de 6 mois si le décès est en France et porté à 12 mois si le décès est à l’étranger.</a:t>
            </a:r>
          </a:p>
        </p:txBody>
      </p:sp>
      <p:sp>
        <p:nvSpPr>
          <p:cNvPr id="5" name="Espace réservé du texte 2">
            <a:extLst>
              <a:ext uri="{FF2B5EF4-FFF2-40B4-BE49-F238E27FC236}">
                <a16:creationId xmlns:a16="http://schemas.microsoft.com/office/drawing/2014/main" id="{D0E4031F-83A0-9B44-5C39-9E2FBDE5651B}"/>
              </a:ext>
            </a:extLst>
          </p:cNvPr>
          <p:cNvSpPr txBox="1">
            <a:spLocks/>
          </p:cNvSpPr>
          <p:nvPr/>
        </p:nvSpPr>
        <p:spPr>
          <a:xfrm>
            <a:off x="914399" y="855007"/>
            <a:ext cx="10898659" cy="358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A4FF"/>
                </a:solidFill>
                <a:latin typeface="Nunito"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65E5E3"/>
                </a:solidFill>
                <a:latin typeface="Nunito"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 délai fiscal</a:t>
            </a:r>
          </a:p>
        </p:txBody>
      </p:sp>
    </p:spTree>
    <p:extLst>
      <p:ext uri="{BB962C8B-B14F-4D97-AF65-F5344CB8AC3E}">
        <p14:creationId xmlns:p14="http://schemas.microsoft.com/office/powerpoint/2010/main" val="125206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1467776"/>
            <a:ext cx="10261600" cy="2456730"/>
          </a:xfrm>
        </p:spPr>
        <p:txBody>
          <a:bodyPr/>
          <a:lstStyle/>
          <a:p>
            <a:pPr>
              <a:spcBef>
                <a:spcPts val="600"/>
              </a:spcBef>
            </a:pPr>
            <a:r>
              <a:rPr lang="fr-FR" b="1" dirty="0"/>
              <a:t>TRANSMISSION DU VIVANT : la DONATION</a:t>
            </a:r>
          </a:p>
          <a:p>
            <a:pPr>
              <a:spcBef>
                <a:spcPts val="600"/>
              </a:spcBef>
            </a:pPr>
            <a:r>
              <a:rPr lang="fr-FR" b="1" dirty="0"/>
              <a:t>&gt; Fiscalité choisie et souvent allégée ou optimisée</a:t>
            </a:r>
          </a:p>
          <a:p>
            <a:pPr>
              <a:spcBef>
                <a:spcPts val="600"/>
              </a:spcBef>
            </a:pPr>
            <a:r>
              <a:rPr lang="fr-FR" b="1" dirty="0"/>
              <a:t>&gt; Maintien de la paix familiale</a:t>
            </a:r>
          </a:p>
          <a:p>
            <a:pPr>
              <a:spcBef>
                <a:spcPts val="2400"/>
              </a:spcBef>
            </a:pPr>
            <a:r>
              <a:rPr lang="fr-FR" b="1" dirty="0"/>
              <a:t>TRANSMISSION PAR DÉCÈS : la SUCCESSION</a:t>
            </a:r>
          </a:p>
          <a:p>
            <a:pPr>
              <a:spcBef>
                <a:spcPts val="600"/>
              </a:spcBef>
            </a:pPr>
            <a:r>
              <a:rPr lang="fr-FR" b="1" dirty="0"/>
              <a:t>&gt; Fiscalité subie</a:t>
            </a:r>
          </a:p>
          <a:p>
            <a:pPr>
              <a:spcBef>
                <a:spcPts val="600"/>
              </a:spcBef>
            </a:pPr>
            <a:r>
              <a:rPr lang="fr-FR" b="1" dirty="0"/>
              <a:t>&gt; Délai de paiement encadré</a:t>
            </a:r>
          </a:p>
          <a:p>
            <a:pPr>
              <a:spcBef>
                <a:spcPts val="600"/>
              </a:spcBef>
            </a:pPr>
            <a:r>
              <a:rPr lang="fr-FR" b="1" dirty="0"/>
              <a:t>&gt; Risque de conflits intra-familiaux </a:t>
            </a:r>
          </a:p>
          <a:p>
            <a:endParaRPr lang="fr-FR" b="1" dirty="0"/>
          </a:p>
        </p:txBody>
      </p:sp>
      <p:sp>
        <p:nvSpPr>
          <p:cNvPr id="2" name="Espace réservé du texte 2">
            <a:extLst>
              <a:ext uri="{FF2B5EF4-FFF2-40B4-BE49-F238E27FC236}">
                <a16:creationId xmlns:a16="http://schemas.microsoft.com/office/drawing/2014/main" id="{95AE8207-4342-897C-32EA-4B2F02D395D0}"/>
              </a:ext>
            </a:extLst>
          </p:cNvPr>
          <p:cNvSpPr txBox="1">
            <a:spLocks/>
          </p:cNvSpPr>
          <p:nvPr/>
        </p:nvSpPr>
        <p:spPr>
          <a:xfrm>
            <a:off x="914400" y="855007"/>
            <a:ext cx="10261600" cy="358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A4FF"/>
                </a:solidFill>
                <a:latin typeface="Nunito"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65E5E3"/>
                </a:solidFill>
                <a:latin typeface="Nunito"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Donner de son vivant ou attendre la succession ?</a:t>
            </a:r>
          </a:p>
        </p:txBody>
      </p:sp>
    </p:spTree>
    <p:extLst>
      <p:ext uri="{BB962C8B-B14F-4D97-AF65-F5344CB8AC3E}">
        <p14:creationId xmlns:p14="http://schemas.microsoft.com/office/powerpoint/2010/main" val="1894329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2295263"/>
            <a:ext cx="10261600" cy="2456730"/>
          </a:xfrm>
        </p:spPr>
        <p:txBody>
          <a:bodyPr/>
          <a:lstStyle/>
          <a:p>
            <a:r>
              <a:rPr lang="fr-FR" dirty="0"/>
              <a:t>Le délai de six mois concerne non seulement la déclaration, </a:t>
            </a:r>
            <a:br>
              <a:rPr lang="fr-FR" dirty="0"/>
            </a:br>
            <a:r>
              <a:rPr lang="fr-FR" dirty="0"/>
              <a:t>mais aussi le paiement des droits de succession.</a:t>
            </a:r>
          </a:p>
        </p:txBody>
      </p:sp>
      <p:sp>
        <p:nvSpPr>
          <p:cNvPr id="5" name="Espace réservé du texte 2">
            <a:extLst>
              <a:ext uri="{FF2B5EF4-FFF2-40B4-BE49-F238E27FC236}">
                <a16:creationId xmlns:a16="http://schemas.microsoft.com/office/drawing/2014/main" id="{D0E4031F-83A0-9B44-5C39-9E2FBDE5651B}"/>
              </a:ext>
            </a:extLst>
          </p:cNvPr>
          <p:cNvSpPr txBox="1">
            <a:spLocks/>
          </p:cNvSpPr>
          <p:nvPr/>
        </p:nvSpPr>
        <p:spPr>
          <a:xfrm>
            <a:off x="914399" y="855007"/>
            <a:ext cx="10898659" cy="358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A4FF"/>
                </a:solidFill>
                <a:latin typeface="Nunito"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65E5E3"/>
                </a:solidFill>
                <a:latin typeface="Nunito"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Déclaration de succession et paiement : </a:t>
            </a:r>
            <a:br>
              <a:rPr lang="fr-FR" dirty="0"/>
            </a:br>
            <a:r>
              <a:rPr lang="fr-FR" dirty="0"/>
              <a:t>deux obligations indissociables</a:t>
            </a:r>
          </a:p>
        </p:txBody>
      </p:sp>
    </p:spTree>
    <p:extLst>
      <p:ext uri="{BB962C8B-B14F-4D97-AF65-F5344CB8AC3E}">
        <p14:creationId xmlns:p14="http://schemas.microsoft.com/office/powerpoint/2010/main" val="508227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1991759"/>
            <a:ext cx="10261600" cy="2456730"/>
          </a:xfrm>
        </p:spPr>
        <p:txBody>
          <a:bodyPr/>
          <a:lstStyle/>
          <a:p>
            <a:r>
              <a:rPr lang="fr-FR" dirty="0"/>
              <a:t>Les droits de succession sont dus par les héritiers. </a:t>
            </a:r>
          </a:p>
          <a:p>
            <a:r>
              <a:rPr lang="fr-FR" dirty="0"/>
              <a:t>Mais attention, les héritiers sont solidaires.</a:t>
            </a:r>
          </a:p>
        </p:txBody>
      </p:sp>
      <p:sp>
        <p:nvSpPr>
          <p:cNvPr id="5" name="Espace réservé du texte 2">
            <a:extLst>
              <a:ext uri="{FF2B5EF4-FFF2-40B4-BE49-F238E27FC236}">
                <a16:creationId xmlns:a16="http://schemas.microsoft.com/office/drawing/2014/main" id="{D0E4031F-83A0-9B44-5C39-9E2FBDE5651B}"/>
              </a:ext>
            </a:extLst>
          </p:cNvPr>
          <p:cNvSpPr txBox="1">
            <a:spLocks/>
          </p:cNvSpPr>
          <p:nvPr/>
        </p:nvSpPr>
        <p:spPr>
          <a:xfrm>
            <a:off x="914399" y="855007"/>
            <a:ext cx="10898659" cy="358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A4FF"/>
                </a:solidFill>
                <a:latin typeface="Nunito"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65E5E3"/>
                </a:solidFill>
                <a:latin typeface="Nunito"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Qui paie les droits de succession ?</a:t>
            </a:r>
          </a:p>
        </p:txBody>
      </p:sp>
    </p:spTree>
    <p:extLst>
      <p:ext uri="{BB962C8B-B14F-4D97-AF65-F5344CB8AC3E}">
        <p14:creationId xmlns:p14="http://schemas.microsoft.com/office/powerpoint/2010/main" val="2921895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1796549"/>
            <a:ext cx="10261600" cy="2456730"/>
          </a:xfrm>
        </p:spPr>
        <p:txBody>
          <a:bodyPr/>
          <a:lstStyle/>
          <a:p>
            <a:r>
              <a:rPr lang="fr-FR" dirty="0"/>
              <a:t>Comptant</a:t>
            </a:r>
          </a:p>
          <a:p>
            <a:r>
              <a:rPr lang="fr-FR" dirty="0"/>
              <a:t>Le versement d’un acompte</a:t>
            </a:r>
          </a:p>
          <a:p>
            <a:r>
              <a:rPr lang="fr-FR" dirty="0"/>
              <a:t>Le paiement fractionné</a:t>
            </a:r>
          </a:p>
          <a:p>
            <a:r>
              <a:rPr lang="fr-FR" dirty="0"/>
              <a:t>Le paiement différé</a:t>
            </a:r>
          </a:p>
        </p:txBody>
      </p:sp>
      <p:sp>
        <p:nvSpPr>
          <p:cNvPr id="5" name="Espace réservé du texte 2">
            <a:extLst>
              <a:ext uri="{FF2B5EF4-FFF2-40B4-BE49-F238E27FC236}">
                <a16:creationId xmlns:a16="http://schemas.microsoft.com/office/drawing/2014/main" id="{D0E4031F-83A0-9B44-5C39-9E2FBDE5651B}"/>
              </a:ext>
            </a:extLst>
          </p:cNvPr>
          <p:cNvSpPr txBox="1">
            <a:spLocks/>
          </p:cNvSpPr>
          <p:nvPr/>
        </p:nvSpPr>
        <p:spPr>
          <a:xfrm>
            <a:off x="914399" y="855007"/>
            <a:ext cx="10898659" cy="358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A4FF"/>
                </a:solidFill>
                <a:latin typeface="Nunito"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65E5E3"/>
                </a:solidFill>
                <a:latin typeface="Nunito"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Comment se paient les droits de succession ?</a:t>
            </a:r>
          </a:p>
        </p:txBody>
      </p:sp>
    </p:spTree>
    <p:extLst>
      <p:ext uri="{BB962C8B-B14F-4D97-AF65-F5344CB8AC3E}">
        <p14:creationId xmlns:p14="http://schemas.microsoft.com/office/powerpoint/2010/main" val="3165383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1817098"/>
            <a:ext cx="10261600" cy="2456730"/>
          </a:xfrm>
        </p:spPr>
        <p:txBody>
          <a:bodyPr/>
          <a:lstStyle/>
          <a:p>
            <a:r>
              <a:rPr lang="fr-FR" dirty="0"/>
              <a:t>L’intérêt de retard</a:t>
            </a:r>
          </a:p>
          <a:p>
            <a:r>
              <a:rPr lang="fr-FR" dirty="0"/>
              <a:t>Les majorations</a:t>
            </a:r>
          </a:p>
          <a:p>
            <a:r>
              <a:rPr lang="fr-FR" dirty="0"/>
              <a:t>Peut-on y échapper ?</a:t>
            </a:r>
          </a:p>
        </p:txBody>
      </p:sp>
      <p:sp>
        <p:nvSpPr>
          <p:cNvPr id="5" name="Espace réservé du texte 2">
            <a:extLst>
              <a:ext uri="{FF2B5EF4-FFF2-40B4-BE49-F238E27FC236}">
                <a16:creationId xmlns:a16="http://schemas.microsoft.com/office/drawing/2014/main" id="{D0E4031F-83A0-9B44-5C39-9E2FBDE5651B}"/>
              </a:ext>
            </a:extLst>
          </p:cNvPr>
          <p:cNvSpPr txBox="1">
            <a:spLocks/>
          </p:cNvSpPr>
          <p:nvPr/>
        </p:nvSpPr>
        <p:spPr>
          <a:xfrm>
            <a:off x="914399" y="855007"/>
            <a:ext cx="10898659" cy="358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A4FF"/>
                </a:solidFill>
                <a:latin typeface="Nunito"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65E5E3"/>
                </a:solidFill>
                <a:latin typeface="Nunito"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Ce qu’il se passe concrètement en cas de retard</a:t>
            </a:r>
          </a:p>
        </p:txBody>
      </p:sp>
    </p:spTree>
    <p:extLst>
      <p:ext uri="{BB962C8B-B14F-4D97-AF65-F5344CB8AC3E}">
        <p14:creationId xmlns:p14="http://schemas.microsoft.com/office/powerpoint/2010/main" val="2373803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2E63EDB-39FB-CD99-A3F4-3A316AA85C66}"/>
              </a:ext>
            </a:extLst>
          </p:cNvPr>
          <p:cNvSpPr>
            <a:spLocks noGrp="1"/>
          </p:cNvSpPr>
          <p:nvPr>
            <p:ph type="body" sz="quarter" idx="11"/>
          </p:nvPr>
        </p:nvSpPr>
        <p:spPr>
          <a:xfrm>
            <a:off x="823278" y="5671334"/>
            <a:ext cx="10444162" cy="672315"/>
          </a:xfrm>
        </p:spPr>
        <p:txBody>
          <a:bodyPr/>
          <a:lstStyle/>
          <a:p>
            <a:r>
              <a:rPr lang="fr-FR" dirty="0"/>
              <a:t>Me Magali </a:t>
            </a:r>
            <a:r>
              <a:rPr lang="fr-FR" dirty="0" err="1"/>
              <a:t>Thuard</a:t>
            </a:r>
            <a:r>
              <a:rPr lang="fr-FR" dirty="0"/>
              <a:t> – Me Jean François Faure</a:t>
            </a:r>
          </a:p>
        </p:txBody>
      </p:sp>
      <p:sp>
        <p:nvSpPr>
          <p:cNvPr id="2" name="Espace réservé du texte 1">
            <a:extLst>
              <a:ext uri="{FF2B5EF4-FFF2-40B4-BE49-F238E27FC236}">
                <a16:creationId xmlns:a16="http://schemas.microsoft.com/office/drawing/2014/main" id="{7D77E981-95DB-7E5A-3C99-4EFD2ED79D89}"/>
              </a:ext>
            </a:extLst>
          </p:cNvPr>
          <p:cNvSpPr>
            <a:spLocks noGrp="1"/>
          </p:cNvSpPr>
          <p:nvPr>
            <p:ph type="body" sz="quarter" idx="10"/>
          </p:nvPr>
        </p:nvSpPr>
        <p:spPr>
          <a:xfrm>
            <a:off x="823278" y="4017327"/>
            <a:ext cx="11368722" cy="1510169"/>
          </a:xfrm>
        </p:spPr>
        <p:txBody>
          <a:bodyPr/>
          <a:lstStyle/>
          <a:p>
            <a:r>
              <a:rPr lang="fr-FR" sz="5000" dirty="0"/>
              <a:t>Immobilier &amp; fiscalité : </a:t>
            </a:r>
            <a:br>
              <a:rPr lang="fr-FR" sz="5000" dirty="0"/>
            </a:br>
            <a:r>
              <a:rPr lang="fr-FR" sz="5000" dirty="0"/>
              <a:t>acheter, vendre, louer </a:t>
            </a:r>
          </a:p>
        </p:txBody>
      </p:sp>
    </p:spTree>
    <p:extLst>
      <p:ext uri="{BB962C8B-B14F-4D97-AF65-F5344CB8AC3E}">
        <p14:creationId xmlns:p14="http://schemas.microsoft.com/office/powerpoint/2010/main" val="647092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p:txBody>
          <a:bodyPr/>
          <a:lstStyle/>
          <a:p>
            <a:r>
              <a:rPr lang="fr-FR" dirty="0"/>
              <a:t>Plan </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p:txBody>
          <a:bodyPr/>
          <a:lstStyle/>
          <a:p>
            <a:r>
              <a:rPr lang="fr-FR" dirty="0"/>
              <a:t>• Acheter, vendre, louer : quels impacts fiscaux concrets ?</a:t>
            </a:r>
          </a:p>
          <a:p>
            <a:r>
              <a:rPr lang="fr-FR" dirty="0"/>
              <a:t>• Messages clés pour éviter les erreurs courantes</a:t>
            </a:r>
          </a:p>
          <a:p>
            <a:r>
              <a:rPr lang="fr-FR" dirty="0"/>
              <a:t>• Quand l’exonération joue… et quand elle ne joue pas</a:t>
            </a:r>
          </a:p>
          <a:p>
            <a:endParaRPr lang="fr-FR" dirty="0"/>
          </a:p>
        </p:txBody>
      </p:sp>
    </p:spTree>
    <p:extLst>
      <p:ext uri="{BB962C8B-B14F-4D97-AF65-F5344CB8AC3E}">
        <p14:creationId xmlns:p14="http://schemas.microsoft.com/office/powerpoint/2010/main" val="672719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p:txBody>
          <a:bodyPr/>
          <a:lstStyle/>
          <a:p>
            <a:r>
              <a:rPr lang="fr-FR" dirty="0"/>
              <a:t>Résidence principale &amp; plus-value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dirty="0"/>
              <a:t>Principe général </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p:txBody>
          <a:bodyPr/>
          <a:lstStyle/>
          <a:p>
            <a:endParaRPr lang="fr-FR" dirty="0"/>
          </a:p>
          <a:p>
            <a:r>
              <a:rPr lang="fr-FR" dirty="0"/>
              <a:t>• La plus-value réalisée sur la résidence principale est exonérée d’impôt</a:t>
            </a:r>
          </a:p>
          <a:p>
            <a:r>
              <a:rPr lang="fr-FR" dirty="0"/>
              <a:t>• Règle de base simple… mais très contrôlée</a:t>
            </a:r>
          </a:p>
          <a:p>
            <a:endParaRPr lang="fr-FR" dirty="0"/>
          </a:p>
        </p:txBody>
      </p:sp>
    </p:spTree>
    <p:extLst>
      <p:ext uri="{BB962C8B-B14F-4D97-AF65-F5344CB8AC3E}">
        <p14:creationId xmlns:p14="http://schemas.microsoft.com/office/powerpoint/2010/main" val="313606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p:txBody>
          <a:bodyPr/>
          <a:lstStyle/>
          <a:p>
            <a:r>
              <a:rPr lang="fr-FR" dirty="0"/>
              <a:t>Résidence principale &amp; plus-value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dirty="0"/>
              <a:t>Qu’est-ce qu’une résidence principale ?</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p:txBody>
          <a:bodyPr/>
          <a:lstStyle/>
          <a:p>
            <a:r>
              <a:rPr lang="fr-FR" dirty="0"/>
              <a:t>• Logement </a:t>
            </a:r>
            <a:r>
              <a:rPr lang="fr-FR" b="1" dirty="0"/>
              <a:t>effectivement occupé</a:t>
            </a:r>
          </a:p>
          <a:p>
            <a:r>
              <a:rPr lang="fr-FR" dirty="0"/>
              <a:t>• Lieu de vie habituel</a:t>
            </a:r>
          </a:p>
          <a:p>
            <a:r>
              <a:rPr lang="fr-FR" dirty="0"/>
              <a:t>• Centre des intérêts familiaux</a:t>
            </a:r>
          </a:p>
          <a:p>
            <a:r>
              <a:rPr lang="fr-FR" dirty="0"/>
              <a:t>• Appréciation </a:t>
            </a:r>
            <a:r>
              <a:rPr lang="fr-FR" b="1" dirty="0"/>
              <a:t>factuelle</a:t>
            </a:r>
            <a:r>
              <a:rPr lang="fr-FR" dirty="0"/>
              <a:t> (pas déclarative)</a:t>
            </a:r>
          </a:p>
          <a:p>
            <a:endParaRPr lang="fr-FR" dirty="0"/>
          </a:p>
        </p:txBody>
      </p:sp>
    </p:spTree>
    <p:extLst>
      <p:ext uri="{BB962C8B-B14F-4D97-AF65-F5344CB8AC3E}">
        <p14:creationId xmlns:p14="http://schemas.microsoft.com/office/powerpoint/2010/main" val="2995913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p:txBody>
          <a:bodyPr/>
          <a:lstStyle/>
          <a:p>
            <a:r>
              <a:rPr lang="fr-FR" dirty="0"/>
              <a:t>Résidence principale &amp; plus-value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dirty="0"/>
              <a:t>Quitter le logement avant la vente </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p:txBody>
          <a:bodyPr/>
          <a:lstStyle/>
          <a:p>
            <a:r>
              <a:rPr lang="fr-FR" dirty="0"/>
              <a:t>• L’exonération peut être maintenue si :</a:t>
            </a:r>
          </a:p>
          <a:p>
            <a:r>
              <a:rPr lang="fr-FR" dirty="0"/>
              <a:t>	- Délai de vente « normal » selon le marché local</a:t>
            </a:r>
          </a:p>
          <a:p>
            <a:r>
              <a:rPr lang="fr-FR" b="1" dirty="0"/>
              <a:t>	- Aucune mise en location</a:t>
            </a:r>
          </a:p>
          <a:p>
            <a:r>
              <a:rPr lang="fr-FR" dirty="0"/>
              <a:t>	- Démarches de vente réelles et prouvables</a:t>
            </a:r>
          </a:p>
          <a:p>
            <a:endParaRPr lang="fr-FR" dirty="0"/>
          </a:p>
        </p:txBody>
      </p:sp>
    </p:spTree>
    <p:extLst>
      <p:ext uri="{BB962C8B-B14F-4D97-AF65-F5344CB8AC3E}">
        <p14:creationId xmlns:p14="http://schemas.microsoft.com/office/powerpoint/2010/main" val="3709747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p:txBody>
          <a:bodyPr/>
          <a:lstStyle/>
          <a:p>
            <a:r>
              <a:rPr lang="fr-FR" dirty="0"/>
              <a:t>Résidence principale &amp; plus-value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dirty="0"/>
              <a:t>Ce qu’il faut pouvoir prouver </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p:txBody>
          <a:bodyPr/>
          <a:lstStyle/>
          <a:p>
            <a:r>
              <a:rPr lang="fr-FR" dirty="0"/>
              <a:t>• Mandat de vente</a:t>
            </a:r>
          </a:p>
          <a:p>
            <a:r>
              <a:rPr lang="fr-FR" dirty="0"/>
              <a:t>• Prix cohérent avec le marché</a:t>
            </a:r>
          </a:p>
          <a:p>
            <a:r>
              <a:rPr lang="fr-FR" dirty="0"/>
              <a:t>• Visites effectives</a:t>
            </a:r>
          </a:p>
          <a:p>
            <a:r>
              <a:rPr lang="fr-FR" dirty="0"/>
              <a:t>• Chronologie logique</a:t>
            </a:r>
          </a:p>
          <a:p>
            <a:endParaRPr lang="fr-FR" dirty="0"/>
          </a:p>
        </p:txBody>
      </p:sp>
    </p:spTree>
    <p:extLst>
      <p:ext uri="{BB962C8B-B14F-4D97-AF65-F5344CB8AC3E}">
        <p14:creationId xmlns:p14="http://schemas.microsoft.com/office/powerpoint/2010/main" val="243054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1467776"/>
            <a:ext cx="10261600" cy="2456730"/>
          </a:xfrm>
        </p:spPr>
        <p:txBody>
          <a:bodyPr/>
          <a:lstStyle/>
          <a:p>
            <a:r>
              <a:rPr lang="fr-FR" b="1" dirty="0"/>
              <a:t>ABATTEMENT ET BARÊME FISCAL</a:t>
            </a:r>
          </a:p>
          <a:p>
            <a:r>
              <a:rPr lang="fr-FR" dirty="0"/>
              <a:t>	&gt; Abattement différent en fonction du lien de parenté entre le donateur </a:t>
            </a:r>
            <a:br>
              <a:rPr lang="fr-FR" dirty="0"/>
            </a:br>
            <a:r>
              <a:rPr lang="fr-FR" dirty="0"/>
              <a:t>	et le donataire / le défunt et les héritiers</a:t>
            </a:r>
          </a:p>
          <a:p>
            <a:r>
              <a:rPr lang="fr-FR" dirty="0"/>
              <a:t>	&gt; Barème des droits également différent en fonction du lien de parenté</a:t>
            </a:r>
          </a:p>
          <a:p>
            <a:r>
              <a:rPr lang="fr-FR" dirty="0"/>
              <a:t>	&gt; Les abattements et les tranches utilisées du barème se reconstituent tous les 15 ans</a:t>
            </a:r>
          </a:p>
          <a:p>
            <a:endParaRPr lang="fr-FR" b="1" dirty="0"/>
          </a:p>
        </p:txBody>
      </p:sp>
    </p:spTree>
    <p:extLst>
      <p:ext uri="{BB962C8B-B14F-4D97-AF65-F5344CB8AC3E}">
        <p14:creationId xmlns:p14="http://schemas.microsoft.com/office/powerpoint/2010/main" val="25707565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p:txBody>
          <a:bodyPr/>
          <a:lstStyle/>
          <a:p>
            <a:r>
              <a:rPr lang="fr-FR" dirty="0"/>
              <a:t>• Départ du logement en mai</a:t>
            </a:r>
          </a:p>
          <a:p>
            <a:r>
              <a:rPr lang="fr-FR" dirty="0"/>
              <a:t>• Mise en vente immédiate</a:t>
            </a:r>
          </a:p>
          <a:p>
            <a:r>
              <a:rPr lang="fr-FR" dirty="0"/>
              <a:t>• Vente l’année suivante </a:t>
            </a:r>
          </a:p>
          <a:p>
            <a:r>
              <a:rPr lang="fr-FR" dirty="0"/>
              <a:t>	➡️ Exonération maintenue </a:t>
            </a:r>
            <a:r>
              <a:rPr lang="fr-FR" b="1" dirty="0"/>
              <a:t>en principe</a:t>
            </a:r>
            <a:r>
              <a:rPr lang="fr-FR" dirty="0"/>
              <a:t>, si conditions respectées</a:t>
            </a:r>
          </a:p>
        </p:txBody>
      </p:sp>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p:txBody>
          <a:bodyPr/>
          <a:lstStyle/>
          <a:p>
            <a:r>
              <a:rPr lang="fr-FR" dirty="0"/>
              <a:t>Résidence principale &amp; plus-value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dirty="0"/>
              <a:t>Exemple concret </a:t>
            </a:r>
          </a:p>
        </p:txBody>
      </p:sp>
    </p:spTree>
    <p:extLst>
      <p:ext uri="{BB962C8B-B14F-4D97-AF65-F5344CB8AC3E}">
        <p14:creationId xmlns:p14="http://schemas.microsoft.com/office/powerpoint/2010/main" val="1147337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p:txBody>
          <a:bodyPr/>
          <a:lstStyle/>
          <a:p>
            <a:r>
              <a:rPr lang="fr-FR" dirty="0"/>
              <a:t>• Personne n’ayant pas été propriétaire de sa résidence principale depuis au moins 2 ans</a:t>
            </a:r>
          </a:p>
          <a:p>
            <a:r>
              <a:rPr lang="fr-FR" dirty="0"/>
              <a:t>• Notion utilisée notamment pour les prêts aidés</a:t>
            </a:r>
          </a:p>
          <a:p>
            <a:endParaRPr lang="fr-FR" dirty="0"/>
          </a:p>
        </p:txBody>
      </p:sp>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400" y="762000"/>
            <a:ext cx="11277600" cy="541971"/>
          </a:xfrm>
        </p:spPr>
        <p:txBody>
          <a:bodyPr/>
          <a:lstStyle/>
          <a:p>
            <a:r>
              <a:rPr lang="fr-FR" spc="-150" dirty="0"/>
              <a:t>Acheter sa résidence principale – Primo accédant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dirty="0"/>
              <a:t>Qui est primo accédant ?</a:t>
            </a:r>
          </a:p>
        </p:txBody>
      </p:sp>
    </p:spTree>
    <p:extLst>
      <p:ext uri="{BB962C8B-B14F-4D97-AF65-F5344CB8AC3E}">
        <p14:creationId xmlns:p14="http://schemas.microsoft.com/office/powerpoint/2010/main" val="99202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p:txBody>
          <a:bodyPr/>
          <a:lstStyle/>
          <a:p>
            <a:r>
              <a:rPr lang="fr-FR" dirty="0"/>
              <a:t>• Accès possible au prêt à taux zéro</a:t>
            </a:r>
          </a:p>
          <a:p>
            <a:r>
              <a:rPr lang="fr-FR" dirty="0"/>
              <a:t>• Aides locales ou territoriales</a:t>
            </a:r>
          </a:p>
          <a:p>
            <a:r>
              <a:rPr lang="fr-FR" dirty="0"/>
              <a:t>• Facilitation de l’accession à la propriété</a:t>
            </a:r>
          </a:p>
          <a:p>
            <a:endParaRPr lang="fr-FR" dirty="0"/>
          </a:p>
        </p:txBody>
      </p:sp>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400" y="762000"/>
            <a:ext cx="11277600" cy="541971"/>
          </a:xfrm>
        </p:spPr>
        <p:txBody>
          <a:bodyPr/>
          <a:lstStyle/>
          <a:p>
            <a:r>
              <a:rPr lang="fr-FR" spc="-150" dirty="0"/>
              <a:t>Acheter sa résidence principale – Primo accédant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dirty="0"/>
              <a:t>Intérêt pratique</a:t>
            </a:r>
          </a:p>
        </p:txBody>
      </p:sp>
    </p:spTree>
    <p:extLst>
      <p:ext uri="{BB962C8B-B14F-4D97-AF65-F5344CB8AC3E}">
        <p14:creationId xmlns:p14="http://schemas.microsoft.com/office/powerpoint/2010/main" val="700541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p:txBody>
          <a:bodyPr/>
          <a:lstStyle/>
          <a:p>
            <a:r>
              <a:rPr lang="fr-FR" dirty="0"/>
              <a:t>• Premier achat = souvent résidence principale</a:t>
            </a:r>
          </a:p>
          <a:p>
            <a:r>
              <a:rPr lang="fr-FR" dirty="0"/>
              <a:t>• Revente future : </a:t>
            </a:r>
            <a:r>
              <a:rPr lang="fr-FR" b="1" dirty="0"/>
              <a:t>exonération de plus-value </a:t>
            </a:r>
            <a:r>
              <a:rPr lang="fr-FR" dirty="0"/>
              <a:t>en principe</a:t>
            </a:r>
          </a:p>
          <a:p>
            <a:endParaRPr lang="fr-FR" dirty="0"/>
          </a:p>
        </p:txBody>
      </p:sp>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400" y="762000"/>
            <a:ext cx="11277600" cy="541971"/>
          </a:xfrm>
        </p:spPr>
        <p:txBody>
          <a:bodyPr/>
          <a:lstStyle/>
          <a:p>
            <a:r>
              <a:rPr lang="fr-FR" spc="-150" dirty="0"/>
              <a:t>Acheter sa résidence principale – Primo accédant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dirty="0"/>
              <a:t>Impact fiscal à long terme </a:t>
            </a:r>
          </a:p>
        </p:txBody>
      </p:sp>
    </p:spTree>
    <p:extLst>
      <p:ext uri="{BB962C8B-B14F-4D97-AF65-F5344CB8AC3E}">
        <p14:creationId xmlns:p14="http://schemas.microsoft.com/office/powerpoint/2010/main" val="27191120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p:txBody>
          <a:bodyPr/>
          <a:lstStyle/>
          <a:p>
            <a:r>
              <a:rPr lang="fr-FR" dirty="0"/>
              <a:t>• Revenus imposés en </a:t>
            </a:r>
            <a:r>
              <a:rPr lang="fr-FR" b="1" dirty="0"/>
              <a:t>revenus fonciers</a:t>
            </a:r>
            <a:endParaRPr lang="fr-FR" dirty="0"/>
          </a:p>
          <a:p>
            <a:r>
              <a:rPr lang="fr-FR" dirty="0"/>
              <a:t>• Micro ou régime réel</a:t>
            </a:r>
          </a:p>
          <a:p>
            <a:r>
              <a:rPr lang="fr-FR" dirty="0"/>
              <a:t>• Déduction des charges sous conditions</a:t>
            </a:r>
          </a:p>
          <a:p>
            <a:endParaRPr lang="fr-FR" dirty="0"/>
          </a:p>
        </p:txBody>
      </p:sp>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400" y="762000"/>
            <a:ext cx="11277600" cy="541971"/>
          </a:xfrm>
        </p:spPr>
        <p:txBody>
          <a:bodyPr/>
          <a:lstStyle/>
          <a:p>
            <a:r>
              <a:rPr lang="fr-FR" spc="-150" dirty="0"/>
              <a:t>Louer un bien : repères fiscaux</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dirty="0"/>
              <a:t>Location nue </a:t>
            </a:r>
          </a:p>
        </p:txBody>
      </p:sp>
    </p:spTree>
    <p:extLst>
      <p:ext uri="{BB962C8B-B14F-4D97-AF65-F5344CB8AC3E}">
        <p14:creationId xmlns:p14="http://schemas.microsoft.com/office/powerpoint/2010/main" val="566530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p:txBody>
          <a:bodyPr/>
          <a:lstStyle/>
          <a:p>
            <a:r>
              <a:rPr lang="fr-FR" dirty="0"/>
              <a:t>• Régime fiscal différent (BIC)</a:t>
            </a:r>
          </a:p>
          <a:p>
            <a:r>
              <a:rPr lang="fr-FR" dirty="0"/>
              <a:t>• Logique plus « économique » que patrimoniale</a:t>
            </a:r>
          </a:p>
          <a:p>
            <a:r>
              <a:rPr lang="fr-FR" dirty="0"/>
              <a:t>• Amortissements possibles selon le régime</a:t>
            </a:r>
          </a:p>
          <a:p>
            <a:endParaRPr lang="fr-FR" dirty="0"/>
          </a:p>
        </p:txBody>
      </p:sp>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400" y="762000"/>
            <a:ext cx="11277600" cy="541971"/>
          </a:xfrm>
        </p:spPr>
        <p:txBody>
          <a:bodyPr/>
          <a:lstStyle/>
          <a:p>
            <a:r>
              <a:rPr lang="fr-FR" spc="-150" dirty="0"/>
              <a:t>Louer un bien : repères fiscaux</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dirty="0"/>
              <a:t>Location meublée </a:t>
            </a:r>
          </a:p>
        </p:txBody>
      </p:sp>
    </p:spTree>
    <p:extLst>
      <p:ext uri="{BB962C8B-B14F-4D97-AF65-F5344CB8AC3E}">
        <p14:creationId xmlns:p14="http://schemas.microsoft.com/office/powerpoint/2010/main" val="1321820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p:txBody>
          <a:bodyPr/>
          <a:lstStyle/>
          <a:p>
            <a:r>
              <a:rPr lang="fr-FR" dirty="0"/>
              <a:t>• Un bien loué </a:t>
            </a:r>
            <a:r>
              <a:rPr lang="fr-FR" b="1" dirty="0"/>
              <a:t>n’est plus </a:t>
            </a:r>
            <a:r>
              <a:rPr lang="fr-FR" dirty="0"/>
              <a:t>une résidence principale</a:t>
            </a:r>
          </a:p>
          <a:p>
            <a:r>
              <a:rPr lang="fr-FR" dirty="0"/>
              <a:t>• À la revente : plus-value </a:t>
            </a:r>
            <a:r>
              <a:rPr lang="fr-FR" b="1" dirty="0"/>
              <a:t>en principe imposable</a:t>
            </a:r>
          </a:p>
          <a:p>
            <a:r>
              <a:rPr lang="fr-FR" dirty="0"/>
              <a:t>• Abattements selon la durée de détention</a:t>
            </a:r>
          </a:p>
          <a:p>
            <a:endParaRPr lang="fr-FR" dirty="0"/>
          </a:p>
          <a:p>
            <a:endParaRPr lang="fr-FR" dirty="0"/>
          </a:p>
        </p:txBody>
      </p:sp>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400" y="762000"/>
            <a:ext cx="11277600" cy="541971"/>
          </a:xfrm>
        </p:spPr>
        <p:txBody>
          <a:bodyPr/>
          <a:lstStyle/>
          <a:p>
            <a:r>
              <a:rPr lang="fr-FR" spc="-150" dirty="0"/>
              <a:t>Louer un bien : repères fiscaux</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dirty="0"/>
              <a:t>Attention à la plus-value </a:t>
            </a:r>
          </a:p>
        </p:txBody>
      </p:sp>
    </p:spTree>
    <p:extLst>
      <p:ext uri="{BB962C8B-B14F-4D97-AF65-F5344CB8AC3E}">
        <p14:creationId xmlns:p14="http://schemas.microsoft.com/office/powerpoint/2010/main" val="3266227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2E63EDB-39FB-CD99-A3F4-3A316AA85C66}"/>
              </a:ext>
            </a:extLst>
          </p:cNvPr>
          <p:cNvSpPr>
            <a:spLocks noGrp="1"/>
          </p:cNvSpPr>
          <p:nvPr>
            <p:ph type="body" sz="quarter" idx="11"/>
          </p:nvPr>
        </p:nvSpPr>
        <p:spPr>
          <a:xfrm>
            <a:off x="823278" y="5671334"/>
            <a:ext cx="10444162" cy="672315"/>
          </a:xfrm>
        </p:spPr>
        <p:txBody>
          <a:bodyPr/>
          <a:lstStyle/>
          <a:p>
            <a:r>
              <a:rPr lang="fr-FR" dirty="0"/>
              <a:t>Me Frédéric </a:t>
            </a:r>
            <a:r>
              <a:rPr lang="fr-FR" dirty="0" err="1"/>
              <a:t>Rouvet</a:t>
            </a:r>
            <a:r>
              <a:rPr lang="fr-FR" dirty="0"/>
              <a:t>, président de la CINA</a:t>
            </a:r>
          </a:p>
        </p:txBody>
      </p:sp>
      <p:sp>
        <p:nvSpPr>
          <p:cNvPr id="2" name="Espace réservé du texte 1">
            <a:extLst>
              <a:ext uri="{FF2B5EF4-FFF2-40B4-BE49-F238E27FC236}">
                <a16:creationId xmlns:a16="http://schemas.microsoft.com/office/drawing/2014/main" id="{7D77E981-95DB-7E5A-3C99-4EFD2ED79D89}"/>
              </a:ext>
            </a:extLst>
          </p:cNvPr>
          <p:cNvSpPr>
            <a:spLocks noGrp="1"/>
          </p:cNvSpPr>
          <p:nvPr>
            <p:ph type="body" sz="quarter" idx="10"/>
          </p:nvPr>
        </p:nvSpPr>
        <p:spPr>
          <a:xfrm>
            <a:off x="823278" y="4017327"/>
            <a:ext cx="11368722" cy="1510169"/>
          </a:xfrm>
        </p:spPr>
        <p:txBody>
          <a:bodyPr/>
          <a:lstStyle/>
          <a:p>
            <a:r>
              <a:rPr lang="fr-FR" sz="5000" dirty="0"/>
              <a:t>Optimisation fiscale : </a:t>
            </a:r>
            <a:br>
              <a:rPr lang="fr-FR" sz="5000" dirty="0"/>
            </a:br>
            <a:r>
              <a:rPr lang="fr-FR" sz="5000" dirty="0"/>
              <a:t>ce qui est légal / ce qui ne l’est pas</a:t>
            </a:r>
          </a:p>
        </p:txBody>
      </p:sp>
    </p:spTree>
    <p:extLst>
      <p:ext uri="{BB962C8B-B14F-4D97-AF65-F5344CB8AC3E}">
        <p14:creationId xmlns:p14="http://schemas.microsoft.com/office/powerpoint/2010/main" val="3308589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p:txBody>
          <a:bodyPr/>
          <a:lstStyle/>
          <a:p>
            <a:r>
              <a:rPr lang="fr-FR" dirty="0"/>
              <a:t>• Optimiser : </a:t>
            </a:r>
            <a:r>
              <a:rPr lang="fr-FR" b="1" dirty="0"/>
              <a:t>oui</a:t>
            </a:r>
          </a:p>
          <a:p>
            <a:r>
              <a:rPr lang="fr-FR" dirty="0"/>
              <a:t>• Détourner la loi : </a:t>
            </a:r>
            <a:r>
              <a:rPr lang="fr-FR" b="1" dirty="0"/>
              <a:t>non</a:t>
            </a:r>
          </a:p>
          <a:p>
            <a:endParaRPr lang="fr-FR" dirty="0"/>
          </a:p>
        </p:txBody>
      </p:sp>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400" y="762000"/>
            <a:ext cx="11277600" cy="541971"/>
          </a:xfrm>
        </p:spPr>
        <p:txBody>
          <a:bodyPr/>
          <a:lstStyle/>
          <a:p>
            <a:r>
              <a:rPr lang="fr-FR" spc="-300" dirty="0"/>
              <a:t>Optimisation fiscale : ce qui est légal / ce qui ne l’est pas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dirty="0"/>
              <a:t>Message clé</a:t>
            </a:r>
          </a:p>
        </p:txBody>
      </p:sp>
    </p:spTree>
    <p:extLst>
      <p:ext uri="{BB962C8B-B14F-4D97-AF65-F5344CB8AC3E}">
        <p14:creationId xmlns:p14="http://schemas.microsoft.com/office/powerpoint/2010/main" val="3126032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p:txBody>
          <a:bodyPr/>
          <a:lstStyle/>
          <a:p>
            <a:r>
              <a:rPr lang="fr-FR" dirty="0"/>
              <a:t>• Droit d’organiser son patrimoine pour réduire l’impôt</a:t>
            </a:r>
          </a:p>
          <a:p>
            <a:r>
              <a:rPr lang="fr-FR" dirty="0"/>
              <a:t>• À condition de rester dans le cadre légal</a:t>
            </a:r>
          </a:p>
          <a:p>
            <a:endParaRPr lang="fr-FR" dirty="0"/>
          </a:p>
        </p:txBody>
      </p:sp>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400" y="762000"/>
            <a:ext cx="11277600" cy="541971"/>
          </a:xfrm>
        </p:spPr>
        <p:txBody>
          <a:bodyPr/>
          <a:lstStyle/>
          <a:p>
            <a:r>
              <a:rPr lang="fr-FR" dirty="0"/>
              <a:t>Optimisation vs abus de droit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dirty="0"/>
              <a:t>Le principe </a:t>
            </a:r>
          </a:p>
        </p:txBody>
      </p:sp>
    </p:spTree>
    <p:extLst>
      <p:ext uri="{BB962C8B-B14F-4D97-AF65-F5344CB8AC3E}">
        <p14:creationId xmlns:p14="http://schemas.microsoft.com/office/powerpoint/2010/main" val="78417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a:extLst>
              <a:ext uri="{FF2B5EF4-FFF2-40B4-BE49-F238E27FC236}">
                <a16:creationId xmlns:a16="http://schemas.microsoft.com/office/drawing/2014/main" id="{2753446B-54C4-154A-867D-EB71E46B86D8}"/>
              </a:ext>
            </a:extLst>
          </p:cNvPr>
          <p:cNvGraphicFramePr>
            <a:graphicFrameLocks noGrp="1"/>
          </p:cNvGraphicFramePr>
          <p:nvPr>
            <p:extLst>
              <p:ext uri="{D42A27DB-BD31-4B8C-83A1-F6EECF244321}">
                <p14:modId xmlns:p14="http://schemas.microsoft.com/office/powerpoint/2010/main" val="2046068199"/>
              </p:ext>
            </p:extLst>
          </p:nvPr>
        </p:nvGraphicFramePr>
        <p:xfrm>
          <a:off x="827901" y="1149178"/>
          <a:ext cx="10812162" cy="4176585"/>
        </p:xfrm>
        <a:graphic>
          <a:graphicData uri="http://schemas.openxmlformats.org/drawingml/2006/table">
            <a:tbl>
              <a:tblPr firstRow="1" bandRow="1">
                <a:tableStyleId>{5C22544A-7EE6-4342-B048-85BDC9FD1C3A}</a:tableStyleId>
              </a:tblPr>
              <a:tblGrid>
                <a:gridCol w="3604054">
                  <a:extLst>
                    <a:ext uri="{9D8B030D-6E8A-4147-A177-3AD203B41FA5}">
                      <a16:colId xmlns:a16="http://schemas.microsoft.com/office/drawing/2014/main" val="3027021555"/>
                    </a:ext>
                  </a:extLst>
                </a:gridCol>
                <a:gridCol w="3604054">
                  <a:extLst>
                    <a:ext uri="{9D8B030D-6E8A-4147-A177-3AD203B41FA5}">
                      <a16:colId xmlns:a16="http://schemas.microsoft.com/office/drawing/2014/main" val="4043545787"/>
                    </a:ext>
                  </a:extLst>
                </a:gridCol>
                <a:gridCol w="3604054">
                  <a:extLst>
                    <a:ext uri="{9D8B030D-6E8A-4147-A177-3AD203B41FA5}">
                      <a16:colId xmlns:a16="http://schemas.microsoft.com/office/drawing/2014/main" val="4069647505"/>
                    </a:ext>
                  </a:extLst>
                </a:gridCol>
              </a:tblGrid>
              <a:tr h="464065">
                <a:tc>
                  <a:txBody>
                    <a:bodyPr/>
                    <a:lstStyle/>
                    <a:p>
                      <a:pPr algn="l"/>
                      <a:r>
                        <a:rPr lang="fr-FR" dirty="0">
                          <a:effectLst/>
                          <a:latin typeface="Calibri" panose="020F0502020204030204" pitchFamily="34" charset="0"/>
                        </a:rPr>
                        <a:t>Bénéficiaire</a:t>
                      </a:r>
                      <a:endParaRPr lang="fr-FR" dirty="0"/>
                    </a:p>
                  </a:txBody>
                  <a:tcPr anchor="ctr">
                    <a:solidFill>
                      <a:srgbClr val="182C47"/>
                    </a:solidFill>
                  </a:tcPr>
                </a:tc>
                <a:tc>
                  <a:txBody>
                    <a:bodyPr/>
                    <a:lstStyle/>
                    <a:p>
                      <a:pPr algn="ctr"/>
                      <a:r>
                        <a:rPr lang="fr-FR" dirty="0">
                          <a:effectLst/>
                          <a:latin typeface="Calibri" panose="020F0502020204030204" pitchFamily="34" charset="0"/>
                        </a:rPr>
                        <a:t> DONATIONS </a:t>
                      </a:r>
                    </a:p>
                  </a:txBody>
                  <a:tcPr marL="47625" marR="47625" marT="0" marB="0" anchor="ctr">
                    <a:solidFill>
                      <a:srgbClr val="182C47"/>
                    </a:solidFill>
                  </a:tcPr>
                </a:tc>
                <a:tc>
                  <a:txBody>
                    <a:bodyPr/>
                    <a:lstStyle/>
                    <a:p>
                      <a:pPr algn="ctr"/>
                      <a:r>
                        <a:rPr lang="fr-FR" dirty="0">
                          <a:effectLst/>
                          <a:latin typeface="Calibri" panose="020F0502020204030204" pitchFamily="34" charset="0"/>
                        </a:rPr>
                        <a:t> SUCCESSIONS </a:t>
                      </a:r>
                    </a:p>
                  </a:txBody>
                  <a:tcPr marL="47625" marR="47625" marT="0" marB="0" anchor="ctr">
                    <a:solidFill>
                      <a:srgbClr val="182C47"/>
                    </a:solidFill>
                  </a:tcPr>
                </a:tc>
                <a:extLst>
                  <a:ext uri="{0D108BD9-81ED-4DB2-BD59-A6C34878D82A}">
                    <a16:rowId xmlns:a16="http://schemas.microsoft.com/office/drawing/2014/main" val="2649530058"/>
                  </a:ext>
                </a:extLst>
              </a:tr>
              <a:tr h="464065">
                <a:tc>
                  <a:txBody>
                    <a:bodyPr/>
                    <a:lstStyle/>
                    <a:p>
                      <a:r>
                        <a:rPr lang="fr-FR" dirty="0">
                          <a:effectLst/>
                          <a:latin typeface="Calibri" panose="020F0502020204030204" pitchFamily="34" charset="0"/>
                        </a:rPr>
                        <a:t> Conjoint / partenaire de PACS </a:t>
                      </a:r>
                    </a:p>
                  </a:txBody>
                  <a:tcPr marL="47625" marR="47625" marT="0" marB="0" anchor="ctr"/>
                </a:tc>
                <a:tc>
                  <a:txBody>
                    <a:bodyPr/>
                    <a:lstStyle/>
                    <a:p>
                      <a:pPr algn="ctr"/>
                      <a:r>
                        <a:rPr lang="fr-FR" dirty="0">
                          <a:effectLst/>
                          <a:latin typeface="Calibri" panose="020F0502020204030204" pitchFamily="34" charset="0"/>
                        </a:rPr>
                        <a:t> 80 724 € </a:t>
                      </a:r>
                    </a:p>
                  </a:txBody>
                  <a:tcPr marL="47625" marR="47625" marT="0" marB="0" anchor="ctr"/>
                </a:tc>
                <a:tc>
                  <a:txBody>
                    <a:bodyPr/>
                    <a:lstStyle/>
                    <a:p>
                      <a:pPr algn="ctr"/>
                      <a:r>
                        <a:rPr lang="fr-FR" dirty="0">
                          <a:effectLst/>
                          <a:latin typeface="Calibri" panose="020F0502020204030204" pitchFamily="34" charset="0"/>
                        </a:rPr>
                        <a:t> Exonération de droits de succession </a:t>
                      </a:r>
                    </a:p>
                  </a:txBody>
                  <a:tcPr marL="47625" marR="47625" marT="0" marB="0" anchor="ctr"/>
                </a:tc>
                <a:extLst>
                  <a:ext uri="{0D108BD9-81ED-4DB2-BD59-A6C34878D82A}">
                    <a16:rowId xmlns:a16="http://schemas.microsoft.com/office/drawing/2014/main" val="2765563042"/>
                  </a:ext>
                </a:extLst>
              </a:tr>
              <a:tr h="464065">
                <a:tc>
                  <a:txBody>
                    <a:bodyPr/>
                    <a:lstStyle/>
                    <a:p>
                      <a:r>
                        <a:rPr lang="fr-FR" dirty="0">
                          <a:effectLst/>
                          <a:latin typeface="Calibri" panose="020F0502020204030204" pitchFamily="34" charset="0"/>
                        </a:rPr>
                        <a:t> Ascendants / enfants </a:t>
                      </a:r>
                    </a:p>
                  </a:txBody>
                  <a:tcPr marL="47625" marR="47625" marT="0" marB="0" anchor="ctr"/>
                </a:tc>
                <a:tc>
                  <a:txBody>
                    <a:bodyPr/>
                    <a:lstStyle/>
                    <a:p>
                      <a:pPr algn="ctr"/>
                      <a:r>
                        <a:rPr lang="fr-FR" dirty="0">
                          <a:effectLst/>
                          <a:latin typeface="Calibri" panose="020F0502020204030204" pitchFamily="34" charset="0"/>
                        </a:rPr>
                        <a:t> 100 000 € </a:t>
                      </a:r>
                    </a:p>
                  </a:txBody>
                  <a:tcPr marL="47625" marR="47625" marT="0" marB="0" anchor="ctr"/>
                </a:tc>
                <a:tc>
                  <a:txBody>
                    <a:bodyPr/>
                    <a:lstStyle/>
                    <a:p>
                      <a:pPr algn="ctr"/>
                      <a:r>
                        <a:rPr lang="fr-FR" dirty="0">
                          <a:effectLst/>
                          <a:latin typeface="Calibri" panose="020F0502020204030204" pitchFamily="34" charset="0"/>
                        </a:rPr>
                        <a:t> 100 000 € </a:t>
                      </a:r>
                    </a:p>
                  </a:txBody>
                  <a:tcPr marL="47625" marR="47625" marT="0" marB="0" anchor="ctr"/>
                </a:tc>
                <a:extLst>
                  <a:ext uri="{0D108BD9-81ED-4DB2-BD59-A6C34878D82A}">
                    <a16:rowId xmlns:a16="http://schemas.microsoft.com/office/drawing/2014/main" val="1056454401"/>
                  </a:ext>
                </a:extLst>
              </a:tr>
              <a:tr h="464065">
                <a:tc>
                  <a:txBody>
                    <a:bodyPr/>
                    <a:lstStyle/>
                    <a:p>
                      <a:r>
                        <a:rPr lang="fr-FR" dirty="0">
                          <a:effectLst/>
                          <a:latin typeface="Calibri" panose="020F0502020204030204" pitchFamily="34" charset="0"/>
                        </a:rPr>
                        <a:t> Petit enfant </a:t>
                      </a:r>
                    </a:p>
                  </a:txBody>
                  <a:tcPr marL="47625" marR="47625" marT="0" marB="0" anchor="ctr"/>
                </a:tc>
                <a:tc>
                  <a:txBody>
                    <a:bodyPr/>
                    <a:lstStyle/>
                    <a:p>
                      <a:pPr algn="ctr"/>
                      <a:r>
                        <a:rPr lang="fr-FR" dirty="0">
                          <a:effectLst/>
                          <a:latin typeface="Calibri" panose="020F0502020204030204" pitchFamily="34" charset="0"/>
                        </a:rPr>
                        <a:t> 31 865 € </a:t>
                      </a:r>
                    </a:p>
                  </a:txBody>
                  <a:tcPr marL="47625" marR="47625" marT="0" marB="0" anchor="ctr"/>
                </a:tc>
                <a:tc>
                  <a:txBody>
                    <a:bodyPr/>
                    <a:lstStyle/>
                    <a:p>
                      <a:pPr algn="ctr"/>
                      <a:r>
                        <a:rPr lang="fr-FR" dirty="0">
                          <a:effectLst/>
                          <a:latin typeface="Calibri" panose="020F0502020204030204" pitchFamily="34" charset="0"/>
                        </a:rPr>
                        <a:t> NEANT : AUCUN ABATTEMENT </a:t>
                      </a:r>
                    </a:p>
                  </a:txBody>
                  <a:tcPr marL="47625" marR="47625" marT="0" marB="0" anchor="ctr"/>
                </a:tc>
                <a:extLst>
                  <a:ext uri="{0D108BD9-81ED-4DB2-BD59-A6C34878D82A}">
                    <a16:rowId xmlns:a16="http://schemas.microsoft.com/office/drawing/2014/main" val="2115424756"/>
                  </a:ext>
                </a:extLst>
              </a:tr>
              <a:tr h="464065">
                <a:tc>
                  <a:txBody>
                    <a:bodyPr/>
                    <a:lstStyle/>
                    <a:p>
                      <a:r>
                        <a:rPr lang="fr-FR" dirty="0">
                          <a:effectLst/>
                          <a:latin typeface="Calibri" panose="020F0502020204030204" pitchFamily="34" charset="0"/>
                        </a:rPr>
                        <a:t> Arrière petit enfant </a:t>
                      </a:r>
                    </a:p>
                  </a:txBody>
                  <a:tcPr marL="47625" marR="47625" marT="0" marB="0" anchor="ctr"/>
                </a:tc>
                <a:tc>
                  <a:txBody>
                    <a:bodyPr/>
                    <a:lstStyle/>
                    <a:p>
                      <a:pPr algn="ctr"/>
                      <a:r>
                        <a:rPr lang="fr-FR" dirty="0">
                          <a:effectLst/>
                          <a:latin typeface="Calibri" panose="020F0502020204030204" pitchFamily="34" charset="0"/>
                        </a:rPr>
                        <a:t> 5 310 € </a:t>
                      </a:r>
                    </a:p>
                  </a:txBody>
                  <a:tcPr marL="47625" marR="47625" marT="0" marB="0" anchor="ctr"/>
                </a:tc>
                <a:tc>
                  <a:txBody>
                    <a:bodyPr/>
                    <a:lstStyle/>
                    <a:p>
                      <a:pPr algn="ctr"/>
                      <a:r>
                        <a:rPr lang="fr-FR" dirty="0">
                          <a:effectLst/>
                          <a:latin typeface="Calibri" panose="020F0502020204030204" pitchFamily="34" charset="0"/>
                        </a:rPr>
                        <a:t> NEANT : AUCUN ABATTEMENT </a:t>
                      </a:r>
                    </a:p>
                  </a:txBody>
                  <a:tcPr marL="47625" marR="47625" marT="0" marB="0" anchor="ctr"/>
                </a:tc>
                <a:extLst>
                  <a:ext uri="{0D108BD9-81ED-4DB2-BD59-A6C34878D82A}">
                    <a16:rowId xmlns:a16="http://schemas.microsoft.com/office/drawing/2014/main" val="3470949011"/>
                  </a:ext>
                </a:extLst>
              </a:tr>
              <a:tr h="464065">
                <a:tc>
                  <a:txBody>
                    <a:bodyPr/>
                    <a:lstStyle/>
                    <a:p>
                      <a:r>
                        <a:rPr lang="fr-FR" dirty="0">
                          <a:effectLst/>
                          <a:latin typeface="Calibri" panose="020F0502020204030204" pitchFamily="34" charset="0"/>
                        </a:rPr>
                        <a:t> Frère ou </a:t>
                      </a:r>
                      <a:r>
                        <a:rPr lang="fr-FR" dirty="0" err="1">
                          <a:effectLst/>
                          <a:latin typeface="Calibri" panose="020F0502020204030204" pitchFamily="34" charset="0"/>
                        </a:rPr>
                        <a:t>soeur</a:t>
                      </a:r>
                      <a:r>
                        <a:rPr lang="fr-FR" dirty="0">
                          <a:effectLst/>
                          <a:latin typeface="Calibri" panose="020F0502020204030204" pitchFamily="34" charset="0"/>
                        </a:rPr>
                        <a:t> </a:t>
                      </a:r>
                    </a:p>
                  </a:txBody>
                  <a:tcPr marL="47625" marR="47625" marT="0" marB="0" anchor="ctr"/>
                </a:tc>
                <a:tc>
                  <a:txBody>
                    <a:bodyPr/>
                    <a:lstStyle/>
                    <a:p>
                      <a:pPr algn="ctr"/>
                      <a:r>
                        <a:rPr lang="fr-FR" dirty="0">
                          <a:effectLst/>
                          <a:latin typeface="Calibri" panose="020F0502020204030204" pitchFamily="34" charset="0"/>
                        </a:rPr>
                        <a:t> 15 932 € </a:t>
                      </a:r>
                    </a:p>
                  </a:txBody>
                  <a:tcPr marL="47625" marR="47625" marT="0" marB="0" anchor="ctr"/>
                </a:tc>
                <a:tc>
                  <a:txBody>
                    <a:bodyPr/>
                    <a:lstStyle/>
                    <a:p>
                      <a:pPr algn="ctr"/>
                      <a:r>
                        <a:rPr lang="fr-FR" dirty="0">
                          <a:effectLst/>
                          <a:latin typeface="Calibri" panose="020F0502020204030204" pitchFamily="34" charset="0"/>
                        </a:rPr>
                        <a:t> 15 932 € </a:t>
                      </a:r>
                    </a:p>
                  </a:txBody>
                  <a:tcPr marL="47625" marR="47625" marT="0" marB="0" anchor="ctr"/>
                </a:tc>
                <a:extLst>
                  <a:ext uri="{0D108BD9-81ED-4DB2-BD59-A6C34878D82A}">
                    <a16:rowId xmlns:a16="http://schemas.microsoft.com/office/drawing/2014/main" val="3663763633"/>
                  </a:ext>
                </a:extLst>
              </a:tr>
              <a:tr h="464065">
                <a:tc>
                  <a:txBody>
                    <a:bodyPr/>
                    <a:lstStyle/>
                    <a:p>
                      <a:r>
                        <a:rPr lang="fr-FR" dirty="0">
                          <a:effectLst/>
                          <a:latin typeface="Calibri" panose="020F0502020204030204" pitchFamily="34" charset="0"/>
                        </a:rPr>
                        <a:t> Neveu ou nièce </a:t>
                      </a:r>
                    </a:p>
                  </a:txBody>
                  <a:tcPr marL="47625" marR="47625" marT="0" marB="0" anchor="ctr"/>
                </a:tc>
                <a:tc>
                  <a:txBody>
                    <a:bodyPr/>
                    <a:lstStyle/>
                    <a:p>
                      <a:pPr algn="ctr"/>
                      <a:r>
                        <a:rPr lang="fr-FR" dirty="0">
                          <a:effectLst/>
                          <a:latin typeface="Calibri" panose="020F0502020204030204" pitchFamily="34" charset="0"/>
                        </a:rPr>
                        <a:t> 7 967 € </a:t>
                      </a:r>
                    </a:p>
                  </a:txBody>
                  <a:tcPr marL="47625" marR="47625" marT="0" marB="0" anchor="ctr"/>
                </a:tc>
                <a:tc>
                  <a:txBody>
                    <a:bodyPr/>
                    <a:lstStyle/>
                    <a:p>
                      <a:pPr algn="ctr"/>
                      <a:r>
                        <a:rPr lang="fr-FR" dirty="0">
                          <a:effectLst/>
                          <a:latin typeface="Calibri" panose="020F0502020204030204" pitchFamily="34" charset="0"/>
                        </a:rPr>
                        <a:t> 7 967 € </a:t>
                      </a:r>
                    </a:p>
                  </a:txBody>
                  <a:tcPr marL="47625" marR="47625" marT="0" marB="0" anchor="ctr"/>
                </a:tc>
                <a:extLst>
                  <a:ext uri="{0D108BD9-81ED-4DB2-BD59-A6C34878D82A}">
                    <a16:rowId xmlns:a16="http://schemas.microsoft.com/office/drawing/2014/main" val="1335491397"/>
                  </a:ext>
                </a:extLst>
              </a:tr>
              <a:tr h="464065">
                <a:tc>
                  <a:txBody>
                    <a:bodyPr/>
                    <a:lstStyle/>
                    <a:p>
                      <a:r>
                        <a:rPr lang="fr-FR" dirty="0">
                          <a:effectLst/>
                          <a:latin typeface="Calibri" panose="020F0502020204030204" pitchFamily="34" charset="0"/>
                        </a:rPr>
                        <a:t> Handicapé (sous conditions) </a:t>
                      </a:r>
                    </a:p>
                  </a:txBody>
                  <a:tcPr marL="47625" marR="47625" marT="0" marB="0" anchor="ctr"/>
                </a:tc>
                <a:tc>
                  <a:txBody>
                    <a:bodyPr/>
                    <a:lstStyle/>
                    <a:p>
                      <a:pPr algn="ctr"/>
                      <a:r>
                        <a:rPr lang="fr-FR" dirty="0">
                          <a:effectLst/>
                          <a:latin typeface="Calibri" panose="020F0502020204030204" pitchFamily="34" charset="0"/>
                        </a:rPr>
                        <a:t> 159 325 € </a:t>
                      </a:r>
                    </a:p>
                  </a:txBody>
                  <a:tcPr marL="47625" marR="47625" marT="0" marB="0" anchor="ctr"/>
                </a:tc>
                <a:tc>
                  <a:txBody>
                    <a:bodyPr/>
                    <a:lstStyle/>
                    <a:p>
                      <a:pPr algn="ctr"/>
                      <a:r>
                        <a:rPr lang="fr-FR" dirty="0">
                          <a:effectLst/>
                          <a:latin typeface="Calibri" panose="020F0502020204030204" pitchFamily="34" charset="0"/>
                        </a:rPr>
                        <a:t> 159 325 € </a:t>
                      </a:r>
                    </a:p>
                  </a:txBody>
                  <a:tcPr marL="47625" marR="47625" marT="0" marB="0" anchor="ctr"/>
                </a:tc>
                <a:extLst>
                  <a:ext uri="{0D108BD9-81ED-4DB2-BD59-A6C34878D82A}">
                    <a16:rowId xmlns:a16="http://schemas.microsoft.com/office/drawing/2014/main" val="1500934801"/>
                  </a:ext>
                </a:extLst>
              </a:tr>
              <a:tr h="464065">
                <a:tc>
                  <a:txBody>
                    <a:bodyPr/>
                    <a:lstStyle/>
                    <a:p>
                      <a:r>
                        <a:rPr lang="fr-FR" dirty="0">
                          <a:effectLst/>
                          <a:latin typeface="Calibri" panose="020F0502020204030204" pitchFamily="34" charset="0"/>
                        </a:rPr>
                        <a:t> Autre </a:t>
                      </a:r>
                    </a:p>
                  </a:txBody>
                  <a:tcPr marL="47625" marR="47625" marT="0" marB="0" anchor="ctr"/>
                </a:tc>
                <a:tc>
                  <a:txBody>
                    <a:bodyPr/>
                    <a:lstStyle/>
                    <a:p>
                      <a:pPr algn="ctr"/>
                      <a:r>
                        <a:rPr lang="fr-FR" dirty="0">
                          <a:effectLst/>
                          <a:latin typeface="Calibri" panose="020F0502020204030204" pitchFamily="34" charset="0"/>
                        </a:rPr>
                        <a:t> NEANT : AUCUN ABATTEMENT </a:t>
                      </a:r>
                    </a:p>
                  </a:txBody>
                  <a:tcPr marL="47625" marR="47625" marT="0" marB="0" anchor="ctr"/>
                </a:tc>
                <a:tc>
                  <a:txBody>
                    <a:bodyPr/>
                    <a:lstStyle/>
                    <a:p>
                      <a:pPr algn="ctr"/>
                      <a:r>
                        <a:rPr lang="fr-FR" dirty="0">
                          <a:effectLst/>
                          <a:latin typeface="Calibri" panose="020F0502020204030204" pitchFamily="34" charset="0"/>
                        </a:rPr>
                        <a:t> 1 594 € </a:t>
                      </a:r>
                    </a:p>
                  </a:txBody>
                  <a:tcPr marL="47625" marR="47625" marT="0" marB="0" anchor="ctr"/>
                </a:tc>
                <a:extLst>
                  <a:ext uri="{0D108BD9-81ED-4DB2-BD59-A6C34878D82A}">
                    <a16:rowId xmlns:a16="http://schemas.microsoft.com/office/drawing/2014/main" val="1608946448"/>
                  </a:ext>
                </a:extLst>
              </a:tr>
            </a:tbl>
          </a:graphicData>
        </a:graphic>
      </p:graphicFrame>
      <p:sp>
        <p:nvSpPr>
          <p:cNvPr id="14" name="Espace réservé du texte 2">
            <a:extLst>
              <a:ext uri="{FF2B5EF4-FFF2-40B4-BE49-F238E27FC236}">
                <a16:creationId xmlns:a16="http://schemas.microsoft.com/office/drawing/2014/main" id="{EEB45816-2AE2-6973-8C6E-321306256F7B}"/>
              </a:ext>
            </a:extLst>
          </p:cNvPr>
          <p:cNvSpPr txBox="1">
            <a:spLocks/>
          </p:cNvSpPr>
          <p:nvPr/>
        </p:nvSpPr>
        <p:spPr>
          <a:xfrm>
            <a:off x="827901" y="484305"/>
            <a:ext cx="10261600" cy="358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A4FF"/>
                </a:solidFill>
                <a:latin typeface="Nunito"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65E5E3"/>
                </a:solidFill>
                <a:latin typeface="Nunito"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Abattements</a:t>
            </a:r>
          </a:p>
        </p:txBody>
      </p:sp>
    </p:spTree>
    <p:extLst>
      <p:ext uri="{BB962C8B-B14F-4D97-AF65-F5344CB8AC3E}">
        <p14:creationId xmlns:p14="http://schemas.microsoft.com/office/powerpoint/2010/main" val="7703272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p:txBody>
          <a:bodyPr/>
          <a:lstStyle/>
          <a:p>
            <a:r>
              <a:rPr lang="fr-FR" dirty="0"/>
              <a:t>• Actes écartés par l’administration si :</a:t>
            </a:r>
          </a:p>
          <a:p>
            <a:r>
              <a:rPr lang="fr-FR" dirty="0"/>
              <a:t>	- Opération fictive (simulation)</a:t>
            </a:r>
          </a:p>
          <a:p>
            <a:r>
              <a:rPr lang="fr-FR" dirty="0"/>
              <a:t>	- Détournement de la loi à but principalement fiscal</a:t>
            </a:r>
          </a:p>
          <a:p>
            <a:endParaRPr lang="fr-FR" dirty="0"/>
          </a:p>
        </p:txBody>
      </p:sp>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400" y="762000"/>
            <a:ext cx="11277600" cy="541971"/>
          </a:xfrm>
        </p:spPr>
        <p:txBody>
          <a:bodyPr/>
          <a:lstStyle/>
          <a:p>
            <a:r>
              <a:rPr lang="fr-FR" dirty="0"/>
              <a:t>Optimisation vs abus de droit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dirty="0"/>
              <a:t>L’abus de droit fiscal </a:t>
            </a:r>
          </a:p>
        </p:txBody>
      </p:sp>
    </p:spTree>
    <p:extLst>
      <p:ext uri="{BB962C8B-B14F-4D97-AF65-F5344CB8AC3E}">
        <p14:creationId xmlns:p14="http://schemas.microsoft.com/office/powerpoint/2010/main" val="20304468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p:txBody>
          <a:bodyPr/>
          <a:lstStyle/>
          <a:p>
            <a:r>
              <a:rPr lang="fr-FR" dirty="0"/>
              <a:t>1. L’opération a t-elle </a:t>
            </a:r>
            <a:r>
              <a:rPr lang="fr-FR" b="1" dirty="0"/>
              <a:t>une vraie utilité économique ou familiale </a:t>
            </a:r>
            <a:r>
              <a:rPr lang="fr-FR" dirty="0"/>
              <a:t>?</a:t>
            </a:r>
          </a:p>
          <a:p>
            <a:r>
              <a:rPr lang="fr-FR" dirty="0"/>
              <a:t>2. Utilise t-on la règle fiscale </a:t>
            </a:r>
            <a:r>
              <a:rPr lang="fr-FR" b="1" dirty="0"/>
              <a:t>dans son esprit </a:t>
            </a:r>
            <a:r>
              <a:rPr lang="fr-FR" dirty="0"/>
              <a:t>?</a:t>
            </a:r>
          </a:p>
          <a:p>
            <a:endParaRPr lang="fr-FR" dirty="0"/>
          </a:p>
        </p:txBody>
      </p:sp>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400" y="762000"/>
            <a:ext cx="11277600" cy="541971"/>
          </a:xfrm>
        </p:spPr>
        <p:txBody>
          <a:bodyPr/>
          <a:lstStyle/>
          <a:p>
            <a:r>
              <a:rPr lang="fr-FR" dirty="0"/>
              <a:t>Optimisation vs abus de droit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dirty="0"/>
              <a:t>Deux questions simples à se poser </a:t>
            </a:r>
          </a:p>
        </p:txBody>
      </p:sp>
    </p:spTree>
    <p:extLst>
      <p:ext uri="{BB962C8B-B14F-4D97-AF65-F5344CB8AC3E}">
        <p14:creationId xmlns:p14="http://schemas.microsoft.com/office/powerpoint/2010/main" val="22071591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p:txBody>
          <a:bodyPr/>
          <a:lstStyle/>
          <a:p>
            <a:r>
              <a:rPr lang="fr-FR" dirty="0"/>
              <a:t>• Étaler ses donations</a:t>
            </a:r>
          </a:p>
          <a:p>
            <a:r>
              <a:rPr lang="fr-FR" dirty="0"/>
              <a:t>• Anticiper la vente de la résidence principale</a:t>
            </a:r>
          </a:p>
          <a:p>
            <a:r>
              <a:rPr lang="fr-FR" dirty="0"/>
              <a:t>• Donner avant de vendre… sous conditions</a:t>
            </a:r>
          </a:p>
          <a:p>
            <a:endParaRPr lang="fr-FR" dirty="0"/>
          </a:p>
        </p:txBody>
      </p:sp>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400" y="762000"/>
            <a:ext cx="11277600" cy="541971"/>
          </a:xfrm>
        </p:spPr>
        <p:txBody>
          <a:bodyPr/>
          <a:lstStyle/>
          <a:p>
            <a:r>
              <a:rPr lang="fr-FR" dirty="0"/>
              <a:t>Optimisation vs abus de droit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dirty="0"/>
              <a:t>Optimisation « saine » </a:t>
            </a:r>
          </a:p>
        </p:txBody>
      </p:sp>
    </p:spTree>
    <p:extLst>
      <p:ext uri="{BB962C8B-B14F-4D97-AF65-F5344CB8AC3E}">
        <p14:creationId xmlns:p14="http://schemas.microsoft.com/office/powerpoint/2010/main" val="4108720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p:txBody>
          <a:bodyPr/>
          <a:lstStyle/>
          <a:p>
            <a:r>
              <a:rPr lang="fr-FR" dirty="0"/>
              <a:t>• Multiplication artificielle des actes</a:t>
            </a:r>
          </a:p>
          <a:p>
            <a:r>
              <a:rPr lang="fr-FR" dirty="0"/>
              <a:t>• Sociétés sans réalité économique</a:t>
            </a:r>
          </a:p>
          <a:p>
            <a:r>
              <a:rPr lang="fr-FR" dirty="0"/>
              <a:t>• Donations avant cession avec reprise du prix</a:t>
            </a:r>
          </a:p>
          <a:p>
            <a:endParaRPr lang="fr-FR" dirty="0"/>
          </a:p>
        </p:txBody>
      </p:sp>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400" y="762000"/>
            <a:ext cx="11277600" cy="541971"/>
          </a:xfrm>
        </p:spPr>
        <p:txBody>
          <a:bodyPr/>
          <a:lstStyle/>
          <a:p>
            <a:r>
              <a:rPr lang="fr-FR" dirty="0"/>
              <a:t>Optimisation vs abus de droit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dirty="0"/>
              <a:t>Lignes rouges</a:t>
            </a:r>
          </a:p>
        </p:txBody>
      </p:sp>
    </p:spTree>
    <p:extLst>
      <p:ext uri="{BB962C8B-B14F-4D97-AF65-F5344CB8AC3E}">
        <p14:creationId xmlns:p14="http://schemas.microsoft.com/office/powerpoint/2010/main" val="27897422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p:txBody>
          <a:bodyPr/>
          <a:lstStyle/>
          <a:p>
            <a:r>
              <a:rPr lang="fr-FR" dirty="0"/>
              <a:t>• Expliquer les conséquences fiscales concrètes</a:t>
            </a:r>
          </a:p>
          <a:p>
            <a:r>
              <a:rPr lang="fr-FR" dirty="0"/>
              <a:t>• Optimiser légalement</a:t>
            </a:r>
          </a:p>
          <a:p>
            <a:r>
              <a:rPr lang="fr-FR" dirty="0"/>
              <a:t>• Sécuriser les opérations</a:t>
            </a:r>
          </a:p>
          <a:p>
            <a:r>
              <a:rPr lang="fr-FR" dirty="0"/>
              <a:t>• Alerter sur les risques d’abus de droit</a:t>
            </a:r>
          </a:p>
          <a:p>
            <a:endParaRPr lang="fr-FR" dirty="0"/>
          </a:p>
        </p:txBody>
      </p:sp>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400" y="762000"/>
            <a:ext cx="11277600" cy="541971"/>
          </a:xfrm>
        </p:spPr>
        <p:txBody>
          <a:bodyPr/>
          <a:lstStyle/>
          <a:p>
            <a:r>
              <a:rPr lang="fr-FR" dirty="0"/>
              <a:t>Rôle du notaire &amp; conclusion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dirty="0"/>
              <a:t>Le rôle du notaire </a:t>
            </a:r>
          </a:p>
        </p:txBody>
      </p:sp>
    </p:spTree>
    <p:extLst>
      <p:ext uri="{BB962C8B-B14F-4D97-AF65-F5344CB8AC3E}">
        <p14:creationId xmlns:p14="http://schemas.microsoft.com/office/powerpoint/2010/main" val="2034758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p:txBody>
          <a:bodyPr/>
          <a:lstStyle/>
          <a:p>
            <a:r>
              <a:rPr lang="fr-FR" dirty="0"/>
              <a:t>1. </a:t>
            </a:r>
            <a:r>
              <a:rPr lang="fr-FR" b="1" dirty="0"/>
              <a:t>Anticiper</a:t>
            </a:r>
            <a:r>
              <a:rPr lang="fr-FR" dirty="0"/>
              <a:t> : plus on agit tôt, plus on a de solutions</a:t>
            </a:r>
          </a:p>
          <a:p>
            <a:r>
              <a:rPr lang="fr-FR" dirty="0"/>
              <a:t>2. </a:t>
            </a:r>
            <a:r>
              <a:rPr lang="fr-FR" b="1" dirty="0"/>
              <a:t>Déclarer</a:t>
            </a:r>
            <a:r>
              <a:rPr lang="fr-FR" dirty="0"/>
              <a:t> : transparence fiscale</a:t>
            </a:r>
          </a:p>
          <a:p>
            <a:r>
              <a:rPr lang="fr-FR" dirty="0"/>
              <a:t>3. </a:t>
            </a:r>
            <a:r>
              <a:rPr lang="fr-FR" b="1" dirty="0"/>
              <a:t>Évaluer correctement </a:t>
            </a:r>
            <a:r>
              <a:rPr lang="fr-FR" dirty="0"/>
              <a:t>: valeur vénale réelle</a:t>
            </a:r>
          </a:p>
          <a:p>
            <a:r>
              <a:rPr lang="fr-FR" dirty="0"/>
              <a:t>4. </a:t>
            </a:r>
            <a:r>
              <a:rPr lang="fr-FR" b="1" dirty="0"/>
              <a:t>Consulter avant d’agir </a:t>
            </a:r>
            <a:r>
              <a:rPr lang="fr-FR" dirty="0"/>
              <a:t>: avant de signer ou de transférer des fonds</a:t>
            </a:r>
          </a:p>
          <a:p>
            <a:endParaRPr lang="fr-FR" dirty="0"/>
          </a:p>
        </p:txBody>
      </p:sp>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400" y="762000"/>
            <a:ext cx="11277600" cy="541971"/>
          </a:xfrm>
        </p:spPr>
        <p:txBody>
          <a:bodyPr/>
          <a:lstStyle/>
          <a:p>
            <a:r>
              <a:rPr lang="fr-FR" dirty="0"/>
              <a:t>Rôle du notaire &amp; conclusion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dirty="0"/>
              <a:t>Conclusion</a:t>
            </a:r>
          </a:p>
        </p:txBody>
      </p:sp>
    </p:spTree>
    <p:extLst>
      <p:ext uri="{BB962C8B-B14F-4D97-AF65-F5344CB8AC3E}">
        <p14:creationId xmlns:p14="http://schemas.microsoft.com/office/powerpoint/2010/main" val="13603363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2E63EDB-39FB-CD99-A3F4-3A316AA85C66}"/>
              </a:ext>
            </a:extLst>
          </p:cNvPr>
          <p:cNvSpPr>
            <a:spLocks noGrp="1"/>
          </p:cNvSpPr>
          <p:nvPr>
            <p:ph type="body" sz="quarter" idx="11"/>
          </p:nvPr>
        </p:nvSpPr>
        <p:spPr/>
        <p:txBody>
          <a:bodyPr/>
          <a:lstStyle/>
          <a:p>
            <a:r>
              <a:rPr lang="fr-FR" dirty="0"/>
              <a:t>Pierre-Louis Grenier, </a:t>
            </a:r>
            <a:br>
              <a:rPr lang="fr-FR" dirty="0"/>
            </a:br>
            <a:r>
              <a:rPr lang="fr-FR" dirty="0"/>
              <a:t>Conseiller Entreprises UNOFI Patrimoine</a:t>
            </a:r>
          </a:p>
        </p:txBody>
      </p:sp>
      <p:sp>
        <p:nvSpPr>
          <p:cNvPr id="2" name="Espace réservé du texte 1">
            <a:extLst>
              <a:ext uri="{FF2B5EF4-FFF2-40B4-BE49-F238E27FC236}">
                <a16:creationId xmlns:a16="http://schemas.microsoft.com/office/drawing/2014/main" id="{7D77E981-95DB-7E5A-3C99-4EFD2ED79D89}"/>
              </a:ext>
            </a:extLst>
          </p:cNvPr>
          <p:cNvSpPr>
            <a:spLocks noGrp="1"/>
          </p:cNvSpPr>
          <p:nvPr>
            <p:ph type="body" sz="quarter" idx="10"/>
          </p:nvPr>
        </p:nvSpPr>
        <p:spPr>
          <a:xfrm>
            <a:off x="823278" y="4017328"/>
            <a:ext cx="11368722" cy="771842"/>
          </a:xfrm>
        </p:spPr>
        <p:txBody>
          <a:bodyPr/>
          <a:lstStyle/>
          <a:p>
            <a:r>
              <a:rPr lang="fr-FR" sz="5000" dirty="0"/>
              <a:t>Fiscalité immobilière et du patrimoine</a:t>
            </a:r>
          </a:p>
        </p:txBody>
      </p:sp>
    </p:spTree>
    <p:extLst>
      <p:ext uri="{BB962C8B-B14F-4D97-AF65-F5344CB8AC3E}">
        <p14:creationId xmlns:p14="http://schemas.microsoft.com/office/powerpoint/2010/main" val="10794813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p:txBody>
          <a:bodyPr/>
          <a:lstStyle/>
          <a:p>
            <a:r>
              <a:rPr lang="fr-FR" dirty="0"/>
              <a:t>Introduction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dirty="0"/>
              <a:t>PLF 2026 – Fiscalité immobilière et du patrimoine </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p:txBody>
          <a:bodyPr/>
          <a:lstStyle/>
          <a:p>
            <a:r>
              <a:rPr lang="fr-FR" b="1" dirty="0"/>
              <a:t>Contexte</a:t>
            </a:r>
            <a:r>
              <a:rPr lang="fr-FR" dirty="0"/>
              <a:t> : PLF 2026, première partie adoptée après 49.3, nombreuses mesures touchant directement l’immobilier et le patrimoine privé.</a:t>
            </a:r>
            <a:endParaRPr lang="fr-FR" baseline="30000" dirty="0"/>
          </a:p>
          <a:p>
            <a:r>
              <a:rPr lang="fr-FR" b="1" dirty="0"/>
              <a:t>Objectif de la présentation</a:t>
            </a:r>
            <a:r>
              <a:rPr lang="fr-FR" dirty="0"/>
              <a:t> : comprendre les principaux impacts pour les particuliers investisseurs, bailleurs, loueurs, détenteurs de patrimoine immobilier et financier.</a:t>
            </a:r>
          </a:p>
          <a:p>
            <a:endParaRPr lang="fr-FR" dirty="0"/>
          </a:p>
        </p:txBody>
      </p:sp>
    </p:spTree>
    <p:extLst>
      <p:ext uri="{BB962C8B-B14F-4D97-AF65-F5344CB8AC3E}">
        <p14:creationId xmlns:p14="http://schemas.microsoft.com/office/powerpoint/2010/main" val="4771667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p:txBody>
          <a:bodyPr/>
          <a:lstStyle/>
          <a:p>
            <a:r>
              <a:rPr lang="fr-FR" dirty="0"/>
              <a:t>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a:xfrm>
            <a:off x="914400" y="945758"/>
            <a:ext cx="10261600" cy="358213"/>
          </a:xfrm>
        </p:spPr>
        <p:txBody>
          <a:bodyPr/>
          <a:lstStyle/>
          <a:p>
            <a:r>
              <a:rPr lang="fr-FR" dirty="0"/>
              <a:t>Panorama rapide des grandes mesures “patrimoine”  </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1558527"/>
            <a:ext cx="10582382" cy="2456730"/>
          </a:xfrm>
        </p:spPr>
        <p:txBody>
          <a:bodyPr/>
          <a:lstStyle/>
          <a:p>
            <a:r>
              <a:rPr lang="fr-FR" dirty="0"/>
              <a:t>• Contribution sur les hauts revenus (CDHR) et barème IR 2026. </a:t>
            </a:r>
            <a:endParaRPr lang="fr-FR" baseline="30000" dirty="0"/>
          </a:p>
          <a:p>
            <a:r>
              <a:rPr lang="fr-FR" dirty="0"/>
              <a:t>• Épargne retraite (PER, plafonds épargne retraite). </a:t>
            </a:r>
          </a:p>
          <a:p>
            <a:r>
              <a:rPr lang="fr-FR" dirty="0"/>
              <a:t>• Durcissement du pacte Dutreil et taxation des holdings patrimoniales.</a:t>
            </a:r>
            <a:r>
              <a:rPr lang="fr-FR" baseline="30000" dirty="0"/>
              <a:t> </a:t>
            </a:r>
          </a:p>
          <a:p>
            <a:r>
              <a:rPr lang="fr-FR" dirty="0"/>
              <a:t>• Réforme de l’investissement locatif (fin du Pinel, amortissement fiscal neuf / ancien). </a:t>
            </a:r>
          </a:p>
          <a:p>
            <a:r>
              <a:rPr lang="fr-FR" dirty="0"/>
              <a:t>• Plus‑values immobilières et dispositifs logement social.</a:t>
            </a:r>
            <a:endParaRPr lang="fr-FR" baseline="30000" dirty="0"/>
          </a:p>
          <a:p>
            <a:r>
              <a:rPr lang="fr-FR" dirty="0"/>
              <a:t>• Statut LMP des non‑résidents et mesures diverses sur l’immobilier </a:t>
            </a:r>
            <a:br>
              <a:rPr lang="fr-FR" dirty="0"/>
            </a:br>
            <a:r>
              <a:rPr lang="fr-FR" dirty="0"/>
              <a:t>	(TVA, logement locatif intermédiaire, accession sociale).</a:t>
            </a:r>
            <a:endParaRPr lang="fr-FR" baseline="30000" dirty="0"/>
          </a:p>
          <a:p>
            <a:endParaRPr lang="fr-FR" dirty="0"/>
          </a:p>
          <a:p>
            <a:endParaRPr lang="fr-FR" dirty="0"/>
          </a:p>
        </p:txBody>
      </p:sp>
    </p:spTree>
    <p:extLst>
      <p:ext uri="{BB962C8B-B14F-4D97-AF65-F5344CB8AC3E}">
        <p14:creationId xmlns:p14="http://schemas.microsoft.com/office/powerpoint/2010/main" val="3430029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399" y="762000"/>
            <a:ext cx="10921429" cy="541971"/>
          </a:xfrm>
        </p:spPr>
        <p:txBody>
          <a:bodyPr/>
          <a:lstStyle/>
          <a:p>
            <a:r>
              <a:rPr lang="fr-FR" sz="3400" dirty="0"/>
              <a:t>Fiscalité des hauts revenus et du patrimoine financier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sz="2200" dirty="0"/>
              <a:t>Contribution sur les hauts revenus (CDHR) – une taxe qui devient structurelle</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399" y="2023830"/>
            <a:ext cx="10644027" cy="2456730"/>
          </a:xfrm>
        </p:spPr>
        <p:txBody>
          <a:bodyPr/>
          <a:lstStyle/>
          <a:p>
            <a:r>
              <a:rPr lang="fr-FR" dirty="0"/>
              <a:t>• CDHR initialement temporaire (2025–2026), désormais maintenue tant que le déficit public ne repasse pas sous 3 % du PIB. </a:t>
            </a:r>
          </a:p>
          <a:p>
            <a:r>
              <a:rPr lang="fr-FR" dirty="0"/>
              <a:t>• Imposition des contribuables qui quittent la France sur les revenus perçus jusqu’à leur départ.</a:t>
            </a:r>
            <a:r>
              <a:rPr lang="fr-FR" baseline="30000" dirty="0"/>
              <a:t> </a:t>
            </a:r>
          </a:p>
          <a:p>
            <a:r>
              <a:rPr lang="fr-FR" dirty="0"/>
              <a:t>• Acompte de 95 % exigible entre le 1</a:t>
            </a:r>
            <a:r>
              <a:rPr lang="fr-FR" baseline="30000" dirty="0"/>
              <a:t>er</a:t>
            </a:r>
            <a:r>
              <a:rPr lang="fr-FR" dirty="0"/>
              <a:t> et le 15 décembre, majoration de 20 % en cas de non‑paiement ou sous‑estimation. </a:t>
            </a:r>
          </a:p>
          <a:p>
            <a:r>
              <a:rPr lang="fr-FR" dirty="0"/>
              <a:t>• Clause de sauvegarde : exclusion des revenus financiers déjà soumis à prélèvement libératoire </a:t>
            </a:r>
            <a:br>
              <a:rPr lang="fr-FR" dirty="0"/>
            </a:br>
            <a:r>
              <a:rPr lang="fr-FR" dirty="0"/>
              <a:t>	début 2026 pour éviter la rétroactivité.</a:t>
            </a:r>
          </a:p>
        </p:txBody>
      </p:sp>
    </p:spTree>
    <p:extLst>
      <p:ext uri="{BB962C8B-B14F-4D97-AF65-F5344CB8AC3E}">
        <p14:creationId xmlns:p14="http://schemas.microsoft.com/office/powerpoint/2010/main" val="201950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a:extLst>
              <a:ext uri="{FF2B5EF4-FFF2-40B4-BE49-F238E27FC236}">
                <a16:creationId xmlns:a16="http://schemas.microsoft.com/office/drawing/2014/main" id="{2753446B-54C4-154A-867D-EB71E46B86D8}"/>
              </a:ext>
            </a:extLst>
          </p:cNvPr>
          <p:cNvGraphicFramePr>
            <a:graphicFrameLocks noGrp="1"/>
          </p:cNvGraphicFramePr>
          <p:nvPr>
            <p:extLst>
              <p:ext uri="{D42A27DB-BD31-4B8C-83A1-F6EECF244321}">
                <p14:modId xmlns:p14="http://schemas.microsoft.com/office/powerpoint/2010/main" val="4044969237"/>
              </p:ext>
            </p:extLst>
          </p:nvPr>
        </p:nvGraphicFramePr>
        <p:xfrm>
          <a:off x="827900" y="1149178"/>
          <a:ext cx="10836878" cy="4176584"/>
        </p:xfrm>
        <a:graphic>
          <a:graphicData uri="http://schemas.openxmlformats.org/drawingml/2006/table">
            <a:tbl>
              <a:tblPr firstRow="1" bandRow="1">
                <a:tableStyleId>{5C22544A-7EE6-4342-B048-85BDC9FD1C3A}</a:tableStyleId>
              </a:tblPr>
              <a:tblGrid>
                <a:gridCol w="5140414">
                  <a:extLst>
                    <a:ext uri="{9D8B030D-6E8A-4147-A177-3AD203B41FA5}">
                      <a16:colId xmlns:a16="http://schemas.microsoft.com/office/drawing/2014/main" val="3027021555"/>
                    </a:ext>
                  </a:extLst>
                </a:gridCol>
                <a:gridCol w="5696464">
                  <a:extLst>
                    <a:ext uri="{9D8B030D-6E8A-4147-A177-3AD203B41FA5}">
                      <a16:colId xmlns:a16="http://schemas.microsoft.com/office/drawing/2014/main" val="4043545787"/>
                    </a:ext>
                  </a:extLst>
                </a:gridCol>
              </a:tblGrid>
              <a:tr h="522073">
                <a:tc>
                  <a:txBody>
                    <a:bodyPr/>
                    <a:lstStyle/>
                    <a:p>
                      <a:pPr algn="ctr"/>
                      <a:r>
                        <a:rPr lang="fr-FR" dirty="0">
                          <a:effectLst/>
                          <a:latin typeface="Calibri" panose="020F0502020204030204" pitchFamily="34" charset="0"/>
                        </a:rPr>
                        <a:t> En ligne directe </a:t>
                      </a:r>
                    </a:p>
                  </a:txBody>
                  <a:tcPr marL="47625" marR="47625" marT="0" marB="0" anchor="ctr">
                    <a:solidFill>
                      <a:srgbClr val="1C3250"/>
                    </a:solidFill>
                  </a:tcPr>
                </a:tc>
                <a:tc>
                  <a:txBody>
                    <a:bodyPr/>
                    <a:lstStyle/>
                    <a:p>
                      <a:pPr algn="ctr"/>
                      <a:r>
                        <a:rPr lang="fr-FR" dirty="0">
                          <a:effectLst/>
                          <a:latin typeface="Calibri" panose="020F0502020204030204" pitchFamily="34" charset="0"/>
                        </a:rPr>
                        <a:t> Taux d’imposition </a:t>
                      </a:r>
                    </a:p>
                  </a:txBody>
                  <a:tcPr marL="47625" marR="47625" marT="0" marB="0" anchor="ctr">
                    <a:solidFill>
                      <a:srgbClr val="1C3250"/>
                    </a:solidFill>
                  </a:tcPr>
                </a:tc>
                <a:extLst>
                  <a:ext uri="{0D108BD9-81ED-4DB2-BD59-A6C34878D82A}">
                    <a16:rowId xmlns:a16="http://schemas.microsoft.com/office/drawing/2014/main" val="2649530058"/>
                  </a:ext>
                </a:extLst>
              </a:tr>
              <a:tr h="522073">
                <a:tc>
                  <a:txBody>
                    <a:bodyPr/>
                    <a:lstStyle/>
                    <a:p>
                      <a:pPr algn="ctr"/>
                      <a:r>
                        <a:rPr lang="fr-FR" dirty="0">
                          <a:effectLst/>
                          <a:latin typeface="Calibri" panose="020F0502020204030204" pitchFamily="34" charset="0"/>
                        </a:rPr>
                        <a:t>&lt; 8 072 €</a:t>
                      </a:r>
                    </a:p>
                  </a:txBody>
                  <a:tcPr marL="47625" marR="47625" marT="0" marB="0" anchor="ctr"/>
                </a:tc>
                <a:tc>
                  <a:txBody>
                    <a:bodyPr/>
                    <a:lstStyle/>
                    <a:p>
                      <a:pPr algn="ctr"/>
                      <a:r>
                        <a:rPr lang="fr-FR" dirty="0">
                          <a:effectLst/>
                          <a:latin typeface="Calibri" panose="020F0502020204030204" pitchFamily="34" charset="0"/>
                        </a:rPr>
                        <a:t> 5 %</a:t>
                      </a:r>
                    </a:p>
                  </a:txBody>
                  <a:tcPr marL="47625" marR="47625" marT="0" marB="0" anchor="ctr"/>
                </a:tc>
                <a:extLst>
                  <a:ext uri="{0D108BD9-81ED-4DB2-BD59-A6C34878D82A}">
                    <a16:rowId xmlns:a16="http://schemas.microsoft.com/office/drawing/2014/main" val="2765563042"/>
                  </a:ext>
                </a:extLst>
              </a:tr>
              <a:tr h="522073">
                <a:tc>
                  <a:txBody>
                    <a:bodyPr/>
                    <a:lstStyle/>
                    <a:p>
                      <a:pPr algn="ctr"/>
                      <a:r>
                        <a:rPr lang="fr-FR" dirty="0">
                          <a:effectLst/>
                          <a:latin typeface="Calibri" panose="020F0502020204030204" pitchFamily="34" charset="0"/>
                        </a:rPr>
                        <a:t> Entre 8 072 € et 12 109 €</a:t>
                      </a:r>
                    </a:p>
                  </a:txBody>
                  <a:tcPr marL="47625" marR="47625" marT="0" marB="0" anchor="ctr"/>
                </a:tc>
                <a:tc>
                  <a:txBody>
                    <a:bodyPr/>
                    <a:lstStyle/>
                    <a:p>
                      <a:pPr algn="ctr"/>
                      <a:r>
                        <a:rPr lang="fr-FR" dirty="0">
                          <a:effectLst/>
                          <a:latin typeface="Calibri" panose="020F0502020204030204" pitchFamily="34" charset="0"/>
                        </a:rPr>
                        <a:t>10 %</a:t>
                      </a:r>
                    </a:p>
                  </a:txBody>
                  <a:tcPr marL="47625" marR="47625" marT="0" marB="0" anchor="ctr"/>
                </a:tc>
                <a:extLst>
                  <a:ext uri="{0D108BD9-81ED-4DB2-BD59-A6C34878D82A}">
                    <a16:rowId xmlns:a16="http://schemas.microsoft.com/office/drawing/2014/main" val="1056454401"/>
                  </a:ext>
                </a:extLst>
              </a:tr>
              <a:tr h="522073">
                <a:tc>
                  <a:txBody>
                    <a:bodyPr/>
                    <a:lstStyle/>
                    <a:p>
                      <a:pPr algn="ctr"/>
                      <a:r>
                        <a:rPr lang="fr-FR" dirty="0">
                          <a:effectLst/>
                          <a:latin typeface="Calibri" panose="020F0502020204030204" pitchFamily="34" charset="0"/>
                        </a:rPr>
                        <a:t> Entre 12 109 € et 15 932 €</a:t>
                      </a:r>
                    </a:p>
                  </a:txBody>
                  <a:tcPr marL="47625" marR="47625" marT="0" marB="0" anchor="ctr"/>
                </a:tc>
                <a:tc>
                  <a:txBody>
                    <a:bodyPr/>
                    <a:lstStyle/>
                    <a:p>
                      <a:pPr algn="ctr"/>
                      <a:r>
                        <a:rPr lang="fr-FR" dirty="0">
                          <a:effectLst/>
                          <a:latin typeface="Calibri" panose="020F0502020204030204" pitchFamily="34" charset="0"/>
                        </a:rPr>
                        <a:t>15 %</a:t>
                      </a:r>
                    </a:p>
                  </a:txBody>
                  <a:tcPr marL="47625" marR="47625" marT="0" marB="0" anchor="ctr"/>
                </a:tc>
                <a:extLst>
                  <a:ext uri="{0D108BD9-81ED-4DB2-BD59-A6C34878D82A}">
                    <a16:rowId xmlns:a16="http://schemas.microsoft.com/office/drawing/2014/main" val="2115424756"/>
                  </a:ext>
                </a:extLst>
              </a:tr>
              <a:tr h="522073">
                <a:tc>
                  <a:txBody>
                    <a:bodyPr/>
                    <a:lstStyle/>
                    <a:p>
                      <a:pPr algn="ctr"/>
                      <a:r>
                        <a:rPr lang="fr-FR" dirty="0">
                          <a:effectLst/>
                          <a:latin typeface="Calibri" panose="020F0502020204030204" pitchFamily="34" charset="0"/>
                        </a:rPr>
                        <a:t> Entre 15 932 € et 552 324 €</a:t>
                      </a:r>
                    </a:p>
                  </a:txBody>
                  <a:tcPr marL="47625" marR="47625" marT="0" marB="0" anchor="ctr"/>
                </a:tc>
                <a:tc>
                  <a:txBody>
                    <a:bodyPr/>
                    <a:lstStyle/>
                    <a:p>
                      <a:pPr algn="ctr"/>
                      <a:r>
                        <a:rPr lang="fr-FR" dirty="0">
                          <a:effectLst/>
                          <a:latin typeface="Calibri" panose="020F0502020204030204" pitchFamily="34" charset="0"/>
                        </a:rPr>
                        <a:t>20 %</a:t>
                      </a:r>
                    </a:p>
                  </a:txBody>
                  <a:tcPr marL="47625" marR="47625" marT="0" marB="0" anchor="ctr"/>
                </a:tc>
                <a:extLst>
                  <a:ext uri="{0D108BD9-81ED-4DB2-BD59-A6C34878D82A}">
                    <a16:rowId xmlns:a16="http://schemas.microsoft.com/office/drawing/2014/main" val="3470949011"/>
                  </a:ext>
                </a:extLst>
              </a:tr>
              <a:tr h="522073">
                <a:tc>
                  <a:txBody>
                    <a:bodyPr/>
                    <a:lstStyle/>
                    <a:p>
                      <a:pPr algn="ctr"/>
                      <a:r>
                        <a:rPr lang="fr-FR" dirty="0">
                          <a:effectLst/>
                          <a:latin typeface="Calibri" panose="020F0502020204030204" pitchFamily="34" charset="0"/>
                        </a:rPr>
                        <a:t> Entre 552 324 € et 902 838 €</a:t>
                      </a:r>
                    </a:p>
                  </a:txBody>
                  <a:tcPr marL="47625" marR="47625" marT="0" marB="0" anchor="ctr"/>
                </a:tc>
                <a:tc>
                  <a:txBody>
                    <a:bodyPr/>
                    <a:lstStyle/>
                    <a:p>
                      <a:pPr algn="ctr"/>
                      <a:r>
                        <a:rPr lang="fr-FR" dirty="0">
                          <a:effectLst/>
                          <a:latin typeface="Calibri" panose="020F0502020204030204" pitchFamily="34" charset="0"/>
                        </a:rPr>
                        <a:t>30 %</a:t>
                      </a:r>
                    </a:p>
                  </a:txBody>
                  <a:tcPr marL="47625" marR="47625" marT="0" marB="0" anchor="ctr"/>
                </a:tc>
                <a:extLst>
                  <a:ext uri="{0D108BD9-81ED-4DB2-BD59-A6C34878D82A}">
                    <a16:rowId xmlns:a16="http://schemas.microsoft.com/office/drawing/2014/main" val="3663763633"/>
                  </a:ext>
                </a:extLst>
              </a:tr>
              <a:tr h="522073">
                <a:tc>
                  <a:txBody>
                    <a:bodyPr/>
                    <a:lstStyle/>
                    <a:p>
                      <a:pPr algn="ctr"/>
                      <a:r>
                        <a:rPr lang="fr-FR" dirty="0">
                          <a:effectLst/>
                          <a:latin typeface="Calibri" panose="020F0502020204030204" pitchFamily="34" charset="0"/>
                        </a:rPr>
                        <a:t> Entre 902 838 € et 1 805 677 €</a:t>
                      </a:r>
                    </a:p>
                  </a:txBody>
                  <a:tcPr marL="47625" marR="47625" marT="0" marB="0" anchor="ctr"/>
                </a:tc>
                <a:tc>
                  <a:txBody>
                    <a:bodyPr/>
                    <a:lstStyle/>
                    <a:p>
                      <a:pPr algn="ctr"/>
                      <a:r>
                        <a:rPr lang="fr-FR" dirty="0">
                          <a:effectLst/>
                          <a:latin typeface="Calibri" panose="020F0502020204030204" pitchFamily="34" charset="0"/>
                        </a:rPr>
                        <a:t>40 %</a:t>
                      </a:r>
                    </a:p>
                  </a:txBody>
                  <a:tcPr marL="47625" marR="47625" marT="0" marB="0" anchor="ctr"/>
                </a:tc>
                <a:extLst>
                  <a:ext uri="{0D108BD9-81ED-4DB2-BD59-A6C34878D82A}">
                    <a16:rowId xmlns:a16="http://schemas.microsoft.com/office/drawing/2014/main" val="1335491397"/>
                  </a:ext>
                </a:extLst>
              </a:tr>
              <a:tr h="522073">
                <a:tc>
                  <a:txBody>
                    <a:bodyPr/>
                    <a:lstStyle/>
                    <a:p>
                      <a:pPr algn="ctr"/>
                      <a:r>
                        <a:rPr lang="fr-FR" dirty="0">
                          <a:effectLst/>
                          <a:latin typeface="Calibri" panose="020F0502020204030204" pitchFamily="34" charset="0"/>
                        </a:rPr>
                        <a:t> &gt; 1 805 677 €</a:t>
                      </a:r>
                    </a:p>
                  </a:txBody>
                  <a:tcPr marL="47625" marR="47625" marT="0" marB="0" anchor="ctr"/>
                </a:tc>
                <a:tc>
                  <a:txBody>
                    <a:bodyPr/>
                    <a:lstStyle/>
                    <a:p>
                      <a:pPr algn="ctr"/>
                      <a:r>
                        <a:rPr lang="fr-FR" dirty="0">
                          <a:effectLst/>
                          <a:latin typeface="Calibri" panose="020F0502020204030204" pitchFamily="34" charset="0"/>
                        </a:rPr>
                        <a:t>45 %</a:t>
                      </a:r>
                    </a:p>
                  </a:txBody>
                  <a:tcPr marL="47625" marR="47625" marT="0" marB="0" anchor="ctr"/>
                </a:tc>
                <a:extLst>
                  <a:ext uri="{0D108BD9-81ED-4DB2-BD59-A6C34878D82A}">
                    <a16:rowId xmlns:a16="http://schemas.microsoft.com/office/drawing/2014/main" val="1500934801"/>
                  </a:ext>
                </a:extLst>
              </a:tr>
            </a:tbl>
          </a:graphicData>
        </a:graphic>
      </p:graphicFrame>
      <p:sp>
        <p:nvSpPr>
          <p:cNvPr id="14" name="Espace réservé du texte 2">
            <a:extLst>
              <a:ext uri="{FF2B5EF4-FFF2-40B4-BE49-F238E27FC236}">
                <a16:creationId xmlns:a16="http://schemas.microsoft.com/office/drawing/2014/main" id="{EEB45816-2AE2-6973-8C6E-321306256F7B}"/>
              </a:ext>
            </a:extLst>
          </p:cNvPr>
          <p:cNvSpPr txBox="1">
            <a:spLocks/>
          </p:cNvSpPr>
          <p:nvPr/>
        </p:nvSpPr>
        <p:spPr>
          <a:xfrm>
            <a:off x="827901" y="484305"/>
            <a:ext cx="10261600" cy="358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A4FF"/>
                </a:solidFill>
                <a:latin typeface="Nunito"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65E5E3"/>
                </a:solidFill>
                <a:latin typeface="Nunito"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err="1"/>
              <a:t>Barême</a:t>
            </a:r>
            <a:r>
              <a:rPr lang="fr-FR" dirty="0"/>
              <a:t> progressif</a:t>
            </a:r>
          </a:p>
        </p:txBody>
      </p:sp>
    </p:spTree>
    <p:extLst>
      <p:ext uri="{BB962C8B-B14F-4D97-AF65-F5344CB8AC3E}">
        <p14:creationId xmlns:p14="http://schemas.microsoft.com/office/powerpoint/2010/main" val="21874902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399" y="762000"/>
            <a:ext cx="10921429" cy="541971"/>
          </a:xfrm>
        </p:spPr>
        <p:txBody>
          <a:bodyPr/>
          <a:lstStyle/>
          <a:p>
            <a:r>
              <a:rPr lang="fr-FR" sz="3400" dirty="0"/>
              <a:t>Fiscalité des hauts revenus et du patrimoine financier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sz="2200" dirty="0"/>
              <a:t>Barème de l’impôt sur le revenu 2026</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399" y="2023830"/>
            <a:ext cx="9554967" cy="2456730"/>
          </a:xfrm>
        </p:spPr>
        <p:txBody>
          <a:bodyPr/>
          <a:lstStyle/>
          <a:p>
            <a:r>
              <a:rPr lang="fr-FR" dirty="0"/>
              <a:t>• Indexation de toutes les tranches du barème </a:t>
            </a:r>
            <a:br>
              <a:rPr lang="fr-FR" dirty="0"/>
            </a:br>
            <a:r>
              <a:rPr lang="fr-FR" dirty="0"/>
              <a:t>	et des seuils associés sur l’inflation prévisionnelle 2025 (+0,9 %).</a:t>
            </a:r>
            <a:endParaRPr lang="fr-FR" baseline="30000" dirty="0"/>
          </a:p>
          <a:p>
            <a:r>
              <a:rPr lang="fr-FR" dirty="0"/>
              <a:t>• Afficher le tableau du barème 2026 (tranches de 0 % à 45 %) sur la diapo.</a:t>
            </a:r>
            <a:endParaRPr lang="fr-FR" baseline="30000" dirty="0"/>
          </a:p>
          <a:p>
            <a:r>
              <a:rPr lang="fr-FR" dirty="0"/>
              <a:t>• Alignement des grilles de prélèvement à la source sur cette indexation.</a:t>
            </a:r>
          </a:p>
        </p:txBody>
      </p:sp>
    </p:spTree>
    <p:extLst>
      <p:ext uri="{BB962C8B-B14F-4D97-AF65-F5344CB8AC3E}">
        <p14:creationId xmlns:p14="http://schemas.microsoft.com/office/powerpoint/2010/main" val="19857792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399" y="762000"/>
            <a:ext cx="10921429" cy="541971"/>
          </a:xfrm>
        </p:spPr>
        <p:txBody>
          <a:bodyPr/>
          <a:lstStyle/>
          <a:p>
            <a:r>
              <a:rPr lang="fr-FR" sz="3400" dirty="0"/>
              <a:t>Épargne retraite et stratégie patrimoniale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sz="2200" dirty="0"/>
              <a:t>PER : fin des versements déductibles après 70 ans</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399" y="2023830"/>
            <a:ext cx="10921429" cy="2456730"/>
          </a:xfrm>
        </p:spPr>
        <p:txBody>
          <a:bodyPr/>
          <a:lstStyle/>
          <a:p>
            <a:r>
              <a:rPr lang="fr-FR" dirty="0"/>
              <a:t>• Interdiction de déduire les versements effectués à compter du 70</a:t>
            </a:r>
            <a:r>
              <a:rPr lang="fr-FR" baseline="30000" dirty="0"/>
              <a:t>e</a:t>
            </a:r>
            <a:r>
              <a:rPr lang="fr-FR" dirty="0"/>
              <a:t> anniversaire du titulaire.</a:t>
            </a:r>
          </a:p>
          <a:p>
            <a:r>
              <a:rPr lang="fr-FR" dirty="0"/>
              <a:t>• Objectif : neutraliser les stratégies de défiscalisation « de dernière minute » des seniors fortunés. </a:t>
            </a:r>
          </a:p>
        </p:txBody>
      </p:sp>
    </p:spTree>
    <p:extLst>
      <p:ext uri="{BB962C8B-B14F-4D97-AF65-F5344CB8AC3E}">
        <p14:creationId xmlns:p14="http://schemas.microsoft.com/office/powerpoint/2010/main" val="40086650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399" y="762000"/>
            <a:ext cx="10921429" cy="541971"/>
          </a:xfrm>
        </p:spPr>
        <p:txBody>
          <a:bodyPr/>
          <a:lstStyle/>
          <a:p>
            <a:r>
              <a:rPr lang="fr-FR" sz="3400" dirty="0"/>
              <a:t>Épargne retraite et stratégie patrimoniale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sz="2200" dirty="0"/>
              <a:t>Fiscalité à la sortie adaptée</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399" y="2023830"/>
            <a:ext cx="10921429" cy="2456730"/>
          </a:xfrm>
        </p:spPr>
        <p:txBody>
          <a:bodyPr/>
          <a:lstStyle/>
          <a:p>
            <a:r>
              <a:rPr lang="fr-FR" dirty="0"/>
              <a:t>• Sortie en capital : capital versé exonéré d’IR, seules les plus‑values soumises au PFU. </a:t>
            </a:r>
          </a:p>
          <a:p>
            <a:r>
              <a:rPr lang="fr-FR" dirty="0"/>
              <a:t>• Sortie en rente : imposition selon le régime des rentes viagères à titre onéreux </a:t>
            </a:r>
            <a:br>
              <a:rPr lang="fr-FR" dirty="0"/>
            </a:br>
            <a:r>
              <a:rPr lang="fr-FR" dirty="0"/>
              <a:t>	(seule une fraction de 30 % imposable après 69 ans). </a:t>
            </a:r>
          </a:p>
        </p:txBody>
      </p:sp>
    </p:spTree>
    <p:extLst>
      <p:ext uri="{BB962C8B-B14F-4D97-AF65-F5344CB8AC3E}">
        <p14:creationId xmlns:p14="http://schemas.microsoft.com/office/powerpoint/2010/main" val="38402687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399" y="762000"/>
            <a:ext cx="10921429" cy="541971"/>
          </a:xfrm>
        </p:spPr>
        <p:txBody>
          <a:bodyPr/>
          <a:lstStyle/>
          <a:p>
            <a:r>
              <a:rPr lang="fr-FR" sz="3400" dirty="0"/>
              <a:t>Épargne retraite et stratégie patrimoniale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sz="2200" dirty="0"/>
              <a:t>Plafond épargne retraite reportable sur 5 ans</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399" y="2023830"/>
            <a:ext cx="10921429" cy="2456730"/>
          </a:xfrm>
        </p:spPr>
        <p:txBody>
          <a:bodyPr/>
          <a:lstStyle/>
          <a:p>
            <a:r>
              <a:rPr lang="fr-FR" dirty="0"/>
              <a:t>• Plafond annuel (en principe 10 % des revenus professionnels N‑1) : </a:t>
            </a:r>
            <a:br>
              <a:rPr lang="fr-FR" dirty="0"/>
            </a:br>
            <a:r>
              <a:rPr lang="fr-FR" dirty="0"/>
              <a:t>	report du non utilisé porté de 3 à 5 années antérieures. </a:t>
            </a:r>
            <a:endParaRPr lang="fr-FR" baseline="30000" dirty="0"/>
          </a:p>
        </p:txBody>
      </p:sp>
    </p:spTree>
    <p:extLst>
      <p:ext uri="{BB962C8B-B14F-4D97-AF65-F5344CB8AC3E}">
        <p14:creationId xmlns:p14="http://schemas.microsoft.com/office/powerpoint/2010/main" val="18401957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399" y="762000"/>
            <a:ext cx="10921429" cy="541971"/>
          </a:xfrm>
        </p:spPr>
        <p:txBody>
          <a:bodyPr/>
          <a:lstStyle/>
          <a:p>
            <a:r>
              <a:rPr lang="fr-FR" sz="3400" dirty="0"/>
              <a:t>Transmission d’entreprise et patrimoine “sociétal”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sz="2200" dirty="0"/>
              <a:t>Durcissement du pacte Dutreil</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399" y="2023830"/>
            <a:ext cx="10921429" cy="2456730"/>
          </a:xfrm>
        </p:spPr>
        <p:txBody>
          <a:bodyPr/>
          <a:lstStyle/>
          <a:p>
            <a:r>
              <a:rPr lang="fr-FR" dirty="0"/>
              <a:t>• Exclusion des actifs « somptuaires » non affectés à l’activité professionnelle de l’abattement de 75 % (résidences, yachts, avions privés, voitures de luxe, bijoux, métaux précieux, objets d’art hors régime spécifique, chevaux, vins, alcools…).</a:t>
            </a:r>
            <a:r>
              <a:rPr lang="fr-FR" baseline="30000" dirty="0"/>
              <a:t> </a:t>
            </a:r>
          </a:p>
          <a:p>
            <a:r>
              <a:rPr lang="fr-FR" dirty="0"/>
              <a:t>• Exigence d’affectation exclusive à l’activité pour rester éligible (ex. avion école de pilotage vs avion d’affaires).</a:t>
            </a:r>
            <a:endParaRPr lang="fr-FR" baseline="30000" dirty="0"/>
          </a:p>
          <a:p>
            <a:r>
              <a:rPr lang="fr-FR" dirty="0"/>
              <a:t>• Clause anti‑contournement : application même si les biens sont logés dans une filiale contrôlée.</a:t>
            </a:r>
            <a:endParaRPr lang="fr-FR" baseline="30000" dirty="0"/>
          </a:p>
          <a:p>
            <a:r>
              <a:rPr lang="fr-FR" dirty="0"/>
              <a:t>• Durée de conservation individuelle allongée de 4 à 6 ans (sociétés et entreprises individuelles).</a:t>
            </a:r>
            <a:r>
              <a:rPr lang="fr-FR" baseline="30000" dirty="0"/>
              <a:t> </a:t>
            </a:r>
            <a:endParaRPr lang="fr-FR" dirty="0"/>
          </a:p>
        </p:txBody>
      </p:sp>
    </p:spTree>
    <p:extLst>
      <p:ext uri="{BB962C8B-B14F-4D97-AF65-F5344CB8AC3E}">
        <p14:creationId xmlns:p14="http://schemas.microsoft.com/office/powerpoint/2010/main" val="15884989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399" y="762000"/>
            <a:ext cx="10921429" cy="541971"/>
          </a:xfrm>
        </p:spPr>
        <p:txBody>
          <a:bodyPr/>
          <a:lstStyle/>
          <a:p>
            <a:r>
              <a:rPr lang="fr-FR" sz="3400" dirty="0"/>
              <a:t>Transmission d’entreprise et patrimoine “sociétal”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sz="2200" dirty="0"/>
              <a:t>Taxe sur les holdings patrimoniales (biens somptuaires)</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399" y="2023830"/>
            <a:ext cx="10921429" cy="2456730"/>
          </a:xfrm>
        </p:spPr>
        <p:txBody>
          <a:bodyPr/>
          <a:lstStyle/>
          <a:p>
            <a:r>
              <a:rPr lang="fr-FR" dirty="0"/>
              <a:t>• Instauration d’une taxe annuelle de 20 % sur certains biens somptuaires détenus via des holdings (résidences mises à disposition, yachts, avions privés, voitures de luxe, chevaux de course, bijoux, métaux précieux…).</a:t>
            </a:r>
          </a:p>
          <a:p>
            <a:r>
              <a:rPr lang="fr-FR" dirty="0"/>
              <a:t>• Œuvres d’art, objets de collection et d’antiquité explicitement exclus de l’assiette.</a:t>
            </a:r>
            <a:r>
              <a:rPr lang="fr-FR" baseline="30000" dirty="0"/>
              <a:t>  </a:t>
            </a:r>
          </a:p>
          <a:p>
            <a:r>
              <a:rPr lang="fr-FR" dirty="0"/>
              <a:t>• Limitation de la déductibilité des dettes pour réduire la valeur taxable des immeubles (prêts in fine, prêts intragroupe encadrés).</a:t>
            </a:r>
            <a:endParaRPr lang="fr-FR" baseline="30000" dirty="0"/>
          </a:p>
          <a:p>
            <a:r>
              <a:rPr lang="fr-FR" dirty="0"/>
              <a:t>• Entrée en vigueur reportée aux exercices clos à compter du 31 décembre 2026 </a:t>
            </a:r>
            <a:br>
              <a:rPr lang="fr-FR" dirty="0"/>
            </a:br>
            <a:r>
              <a:rPr lang="fr-FR" dirty="0"/>
              <a:t>	(application effective à partir de 2027 dans les faits).</a:t>
            </a:r>
            <a:r>
              <a:rPr lang="fr-FR" baseline="30000" dirty="0"/>
              <a:t> </a:t>
            </a:r>
            <a:endParaRPr lang="fr-FR" dirty="0"/>
          </a:p>
        </p:txBody>
      </p:sp>
    </p:spTree>
    <p:extLst>
      <p:ext uri="{BB962C8B-B14F-4D97-AF65-F5344CB8AC3E}">
        <p14:creationId xmlns:p14="http://schemas.microsoft.com/office/powerpoint/2010/main" val="7596254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399" y="762000"/>
            <a:ext cx="10921429" cy="541971"/>
          </a:xfrm>
        </p:spPr>
        <p:txBody>
          <a:bodyPr/>
          <a:lstStyle/>
          <a:p>
            <a:r>
              <a:rPr lang="fr-FR" sz="3400" dirty="0"/>
              <a:t>Investissement locatif et fiscalité immobilière</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sz="2200" dirty="0"/>
              <a:t>Fin du Pinel et bascule vers un amortissement fiscal (location nue)</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399" y="2023830"/>
            <a:ext cx="11116639" cy="2456730"/>
          </a:xfrm>
        </p:spPr>
        <p:txBody>
          <a:bodyPr/>
          <a:lstStyle/>
          <a:p>
            <a:r>
              <a:rPr lang="fr-FR" dirty="0"/>
              <a:t>• Remplacement du dispositif Pinel par un régime d’amortissement fiscal pour l’investissement locatif.</a:t>
            </a:r>
            <a:r>
              <a:rPr lang="fr-FR" baseline="30000" dirty="0"/>
              <a:t>  </a:t>
            </a:r>
            <a:endParaRPr lang="fr-FR" dirty="0"/>
          </a:p>
          <a:p>
            <a:r>
              <a:rPr lang="fr-FR" dirty="0"/>
              <a:t>• Logique proche du LMNP mais appliquée à la location nue, avec ciblage zones tendues et contraintes sociales.</a:t>
            </a:r>
            <a:endParaRPr lang="fr-FR" baseline="30000" dirty="0"/>
          </a:p>
          <a:p>
            <a:endParaRPr lang="fr-FR" dirty="0"/>
          </a:p>
        </p:txBody>
      </p:sp>
    </p:spTree>
    <p:extLst>
      <p:ext uri="{BB962C8B-B14F-4D97-AF65-F5344CB8AC3E}">
        <p14:creationId xmlns:p14="http://schemas.microsoft.com/office/powerpoint/2010/main" val="29659982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399" y="762000"/>
            <a:ext cx="10921429" cy="541971"/>
          </a:xfrm>
        </p:spPr>
        <p:txBody>
          <a:bodyPr/>
          <a:lstStyle/>
          <a:p>
            <a:r>
              <a:rPr lang="fr-FR" sz="3400" dirty="0"/>
              <a:t>Investissement locatif et fiscalité immobilière</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sz="2200" dirty="0"/>
              <a:t>Dispositif “neuf” – amortissement des logements collectifs</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399" y="2023830"/>
            <a:ext cx="11116639" cy="2456730"/>
          </a:xfrm>
        </p:spPr>
        <p:txBody>
          <a:bodyPr/>
          <a:lstStyle/>
          <a:p>
            <a:r>
              <a:rPr lang="fr-FR" dirty="0"/>
              <a:t>• Logements collectifs neufs situés en zone tendue. </a:t>
            </a:r>
          </a:p>
          <a:p>
            <a:r>
              <a:rPr lang="fr-FR" dirty="0"/>
              <a:t>• Amortissement du bâti (hors foncier forfaitisé à 20 %) :  </a:t>
            </a:r>
          </a:p>
          <a:p>
            <a:r>
              <a:rPr lang="fr-FR" dirty="0"/>
              <a:t>	- 3,5 % en location intermédiaire. </a:t>
            </a:r>
          </a:p>
          <a:p>
            <a:r>
              <a:rPr lang="fr-FR" dirty="0"/>
              <a:t>	- 4,5 % en location sociale. </a:t>
            </a:r>
          </a:p>
          <a:p>
            <a:r>
              <a:rPr lang="fr-FR" dirty="0"/>
              <a:t>	- 5,5 % en location très sociale.</a:t>
            </a:r>
            <a:endParaRPr lang="fr-FR" baseline="30000" dirty="0"/>
          </a:p>
          <a:p>
            <a:r>
              <a:rPr lang="fr-FR" dirty="0"/>
              <a:t>• Durée d’engagement locatif : 9 ans minimum. </a:t>
            </a:r>
          </a:p>
          <a:p>
            <a:r>
              <a:rPr lang="fr-FR" dirty="0"/>
              <a:t>	• Exception en cas de démembrement pour protéger le conjoint survivant usufruitier.</a:t>
            </a:r>
            <a:endParaRPr lang="fr-FR" baseline="30000" dirty="0"/>
          </a:p>
          <a:p>
            <a:endParaRPr lang="fr-FR" dirty="0"/>
          </a:p>
        </p:txBody>
      </p:sp>
    </p:spTree>
    <p:extLst>
      <p:ext uri="{BB962C8B-B14F-4D97-AF65-F5344CB8AC3E}">
        <p14:creationId xmlns:p14="http://schemas.microsoft.com/office/powerpoint/2010/main" val="34314251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399" y="762000"/>
            <a:ext cx="10921429" cy="541971"/>
          </a:xfrm>
        </p:spPr>
        <p:txBody>
          <a:bodyPr/>
          <a:lstStyle/>
          <a:p>
            <a:r>
              <a:rPr lang="fr-FR" sz="3400" dirty="0"/>
              <a:t>Investissement locatif et fiscalité immobilière</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sz="2200" dirty="0"/>
              <a:t>Dispositif “ancien” – remise sur le marché des passoires thermiques</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399" y="2023830"/>
            <a:ext cx="11116639" cy="2456730"/>
          </a:xfrm>
        </p:spPr>
        <p:txBody>
          <a:bodyPr/>
          <a:lstStyle/>
          <a:p>
            <a:r>
              <a:rPr lang="fr-FR" dirty="0"/>
              <a:t>• Cible : logements anciens dégradés, avec soit réhabilitation lourde, soit travaux ≥ 30 % du coût total, plus exigences de performance énergétique.</a:t>
            </a:r>
            <a:endParaRPr lang="fr-FR" baseline="30000" dirty="0"/>
          </a:p>
          <a:p>
            <a:r>
              <a:rPr lang="fr-FR" dirty="0"/>
              <a:t>• Taux d’amortissement 3 % (avec bonifications sociales identiques au neuf).</a:t>
            </a:r>
            <a:endParaRPr lang="fr-FR" baseline="30000" dirty="0"/>
          </a:p>
          <a:p>
            <a:r>
              <a:rPr lang="fr-FR" dirty="0"/>
              <a:t>• Exclusion du cumul avec d’autres régimes (Outre‑mer, Malraux, Pinel, monuments historiques, Fondation du patrimoine, etc.).</a:t>
            </a:r>
            <a:endParaRPr lang="fr-FR" baseline="30000" dirty="0"/>
          </a:p>
          <a:p>
            <a:endParaRPr lang="fr-FR" dirty="0"/>
          </a:p>
        </p:txBody>
      </p:sp>
    </p:spTree>
    <p:extLst>
      <p:ext uri="{BB962C8B-B14F-4D97-AF65-F5344CB8AC3E}">
        <p14:creationId xmlns:p14="http://schemas.microsoft.com/office/powerpoint/2010/main" val="30852382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399" y="762000"/>
            <a:ext cx="10921429" cy="541971"/>
          </a:xfrm>
        </p:spPr>
        <p:txBody>
          <a:bodyPr/>
          <a:lstStyle/>
          <a:p>
            <a:r>
              <a:rPr lang="fr-FR" sz="3400" dirty="0"/>
              <a:t>Investissement locatif et fiscalité immobilière</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sz="2200" dirty="0"/>
              <a:t>Déficit foncier et plafonds</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399" y="2023830"/>
            <a:ext cx="11116639" cy="2456730"/>
          </a:xfrm>
        </p:spPr>
        <p:txBody>
          <a:bodyPr/>
          <a:lstStyle/>
          <a:p>
            <a:r>
              <a:rPr lang="fr-FR" dirty="0"/>
              <a:t>• Déficit foncier issu de l’amortissement imputable sur le revenu global dans la limite de 10 700 € par an (avantage clé pour contribuables TMI 30–45 %).  </a:t>
            </a:r>
          </a:p>
          <a:p>
            <a:r>
              <a:rPr lang="fr-FR" dirty="0"/>
              <a:t>• Plafond global de la déduction : 8 000 € par an et par foyer, porté à 10 000 / 12 000 € si part significative du patrimoine louée en social. </a:t>
            </a:r>
          </a:p>
          <a:p>
            <a:r>
              <a:rPr lang="fr-FR" dirty="0"/>
              <a:t>• Exclusion des locations familiales (ascendants/descendants).</a:t>
            </a:r>
          </a:p>
          <a:p>
            <a:r>
              <a:rPr lang="fr-FR" dirty="0"/>
              <a:t>• Rappel : doublement à 21 400 € du plafond de déficit foncier pour travaux de rénovation énergétique </a:t>
            </a:r>
            <a:br>
              <a:rPr lang="fr-FR" dirty="0"/>
            </a:br>
            <a:r>
              <a:rPr lang="fr-FR" dirty="0"/>
              <a:t>	prorogé jusqu’en 2027.</a:t>
            </a:r>
            <a:endParaRPr lang="fr-FR" baseline="30000" dirty="0"/>
          </a:p>
          <a:p>
            <a:endParaRPr lang="fr-FR" dirty="0"/>
          </a:p>
        </p:txBody>
      </p:sp>
    </p:spTree>
    <p:extLst>
      <p:ext uri="{BB962C8B-B14F-4D97-AF65-F5344CB8AC3E}">
        <p14:creationId xmlns:p14="http://schemas.microsoft.com/office/powerpoint/2010/main" val="4097355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a:extLst>
              <a:ext uri="{FF2B5EF4-FFF2-40B4-BE49-F238E27FC236}">
                <a16:creationId xmlns:a16="http://schemas.microsoft.com/office/drawing/2014/main" id="{2753446B-54C4-154A-867D-EB71E46B86D8}"/>
              </a:ext>
            </a:extLst>
          </p:cNvPr>
          <p:cNvGraphicFramePr>
            <a:graphicFrameLocks noGrp="1"/>
          </p:cNvGraphicFramePr>
          <p:nvPr>
            <p:extLst>
              <p:ext uri="{D42A27DB-BD31-4B8C-83A1-F6EECF244321}">
                <p14:modId xmlns:p14="http://schemas.microsoft.com/office/powerpoint/2010/main" val="4179483548"/>
              </p:ext>
            </p:extLst>
          </p:nvPr>
        </p:nvGraphicFramePr>
        <p:xfrm>
          <a:off x="827900" y="1149178"/>
          <a:ext cx="10836878" cy="4176584"/>
        </p:xfrm>
        <a:graphic>
          <a:graphicData uri="http://schemas.openxmlformats.org/drawingml/2006/table">
            <a:tbl>
              <a:tblPr firstRow="1" bandRow="1">
                <a:tableStyleId>{5C22544A-7EE6-4342-B048-85BDC9FD1C3A}</a:tableStyleId>
              </a:tblPr>
              <a:tblGrid>
                <a:gridCol w="5140414">
                  <a:extLst>
                    <a:ext uri="{9D8B030D-6E8A-4147-A177-3AD203B41FA5}">
                      <a16:colId xmlns:a16="http://schemas.microsoft.com/office/drawing/2014/main" val="3027021555"/>
                    </a:ext>
                  </a:extLst>
                </a:gridCol>
                <a:gridCol w="5696464">
                  <a:extLst>
                    <a:ext uri="{9D8B030D-6E8A-4147-A177-3AD203B41FA5}">
                      <a16:colId xmlns:a16="http://schemas.microsoft.com/office/drawing/2014/main" val="4043545787"/>
                    </a:ext>
                  </a:extLst>
                </a:gridCol>
              </a:tblGrid>
              <a:tr h="522073">
                <a:tc>
                  <a:txBody>
                    <a:bodyPr/>
                    <a:lstStyle/>
                    <a:p>
                      <a:pPr algn="ctr"/>
                      <a:r>
                        <a:rPr lang="fr-FR" dirty="0">
                          <a:effectLst/>
                          <a:latin typeface="Calibri" panose="020F0502020204030204" pitchFamily="34" charset="0"/>
                        </a:rPr>
                        <a:t> Entre époux ou partenaire de PACS</a:t>
                      </a:r>
                    </a:p>
                  </a:txBody>
                  <a:tcPr marL="47625" marR="47625" marT="0" marB="0" anchor="ctr">
                    <a:solidFill>
                      <a:srgbClr val="15263E"/>
                    </a:solidFill>
                  </a:tcPr>
                </a:tc>
                <a:tc>
                  <a:txBody>
                    <a:bodyPr/>
                    <a:lstStyle/>
                    <a:p>
                      <a:pPr algn="ctr"/>
                      <a:r>
                        <a:rPr lang="fr-FR" dirty="0">
                          <a:effectLst/>
                          <a:latin typeface="Calibri" panose="020F0502020204030204" pitchFamily="34" charset="0"/>
                        </a:rPr>
                        <a:t> Taux d’imposition </a:t>
                      </a:r>
                    </a:p>
                  </a:txBody>
                  <a:tcPr marL="47625" marR="47625" marT="0" marB="0" anchor="ctr">
                    <a:solidFill>
                      <a:srgbClr val="15263E"/>
                    </a:solidFill>
                  </a:tcPr>
                </a:tc>
                <a:extLst>
                  <a:ext uri="{0D108BD9-81ED-4DB2-BD59-A6C34878D82A}">
                    <a16:rowId xmlns:a16="http://schemas.microsoft.com/office/drawing/2014/main" val="2649530058"/>
                  </a:ext>
                </a:extLst>
              </a:tr>
              <a:tr h="522073">
                <a:tc>
                  <a:txBody>
                    <a:bodyPr/>
                    <a:lstStyle/>
                    <a:p>
                      <a:pPr algn="ctr"/>
                      <a:r>
                        <a:rPr lang="fr-FR" dirty="0">
                          <a:effectLst/>
                          <a:latin typeface="Calibri" panose="020F0502020204030204" pitchFamily="34" charset="0"/>
                        </a:rPr>
                        <a:t>&lt; 8 072 €</a:t>
                      </a:r>
                    </a:p>
                  </a:txBody>
                  <a:tcPr marL="47625" marR="47625" marT="0" marB="0" anchor="ctr"/>
                </a:tc>
                <a:tc>
                  <a:txBody>
                    <a:bodyPr/>
                    <a:lstStyle/>
                    <a:p>
                      <a:pPr algn="ctr"/>
                      <a:r>
                        <a:rPr lang="fr-FR" dirty="0">
                          <a:effectLst/>
                          <a:latin typeface="Calibri" panose="020F0502020204030204" pitchFamily="34" charset="0"/>
                        </a:rPr>
                        <a:t> 5 %</a:t>
                      </a:r>
                    </a:p>
                  </a:txBody>
                  <a:tcPr marL="47625" marR="47625" marT="0" marB="0" anchor="ctr"/>
                </a:tc>
                <a:extLst>
                  <a:ext uri="{0D108BD9-81ED-4DB2-BD59-A6C34878D82A}">
                    <a16:rowId xmlns:a16="http://schemas.microsoft.com/office/drawing/2014/main" val="2765563042"/>
                  </a:ext>
                </a:extLst>
              </a:tr>
              <a:tr h="522073">
                <a:tc>
                  <a:txBody>
                    <a:bodyPr/>
                    <a:lstStyle/>
                    <a:p>
                      <a:pPr algn="ctr"/>
                      <a:r>
                        <a:rPr lang="fr-FR" dirty="0">
                          <a:effectLst/>
                          <a:latin typeface="Calibri" panose="020F0502020204030204" pitchFamily="34" charset="0"/>
                        </a:rPr>
                        <a:t>Entre 8 072 € et 15 932 €</a:t>
                      </a:r>
                    </a:p>
                  </a:txBody>
                  <a:tcPr marL="47625" marR="47625" marT="0" marB="0" anchor="ctr"/>
                </a:tc>
                <a:tc>
                  <a:txBody>
                    <a:bodyPr/>
                    <a:lstStyle/>
                    <a:p>
                      <a:pPr algn="ctr"/>
                      <a:r>
                        <a:rPr lang="fr-FR" dirty="0">
                          <a:effectLst/>
                          <a:latin typeface="Calibri" panose="020F0502020204030204" pitchFamily="34" charset="0"/>
                        </a:rPr>
                        <a:t>10 %</a:t>
                      </a:r>
                    </a:p>
                  </a:txBody>
                  <a:tcPr marL="47625" marR="47625" marT="0" marB="0" anchor="ctr"/>
                </a:tc>
                <a:extLst>
                  <a:ext uri="{0D108BD9-81ED-4DB2-BD59-A6C34878D82A}">
                    <a16:rowId xmlns:a16="http://schemas.microsoft.com/office/drawing/2014/main" val="1056454401"/>
                  </a:ext>
                </a:extLst>
              </a:tr>
              <a:tr h="522073">
                <a:tc>
                  <a:txBody>
                    <a:bodyPr/>
                    <a:lstStyle/>
                    <a:p>
                      <a:pPr algn="ctr"/>
                      <a:r>
                        <a:rPr lang="fr-FR" dirty="0">
                          <a:effectLst/>
                          <a:latin typeface="Calibri" panose="020F0502020204030204" pitchFamily="34" charset="0"/>
                        </a:rPr>
                        <a:t> Entre 15 932 € et 31 865 €</a:t>
                      </a:r>
                    </a:p>
                  </a:txBody>
                  <a:tcPr marL="47625" marR="47625" marT="0" marB="0" anchor="ctr"/>
                </a:tc>
                <a:tc>
                  <a:txBody>
                    <a:bodyPr/>
                    <a:lstStyle/>
                    <a:p>
                      <a:pPr algn="ctr"/>
                      <a:r>
                        <a:rPr lang="fr-FR" dirty="0">
                          <a:effectLst/>
                          <a:latin typeface="Calibri" panose="020F0502020204030204" pitchFamily="34" charset="0"/>
                        </a:rPr>
                        <a:t>15 %</a:t>
                      </a:r>
                    </a:p>
                  </a:txBody>
                  <a:tcPr marL="47625" marR="47625" marT="0" marB="0" anchor="ctr"/>
                </a:tc>
                <a:extLst>
                  <a:ext uri="{0D108BD9-81ED-4DB2-BD59-A6C34878D82A}">
                    <a16:rowId xmlns:a16="http://schemas.microsoft.com/office/drawing/2014/main" val="2115424756"/>
                  </a:ext>
                </a:extLst>
              </a:tr>
              <a:tr h="522073">
                <a:tc>
                  <a:txBody>
                    <a:bodyPr/>
                    <a:lstStyle/>
                    <a:p>
                      <a:pPr algn="ctr"/>
                      <a:r>
                        <a:rPr lang="fr-FR" dirty="0">
                          <a:effectLst/>
                          <a:latin typeface="Calibri" panose="020F0502020204030204" pitchFamily="34" charset="0"/>
                        </a:rPr>
                        <a:t> Entre 31 865 € et 552 324 €</a:t>
                      </a:r>
                    </a:p>
                  </a:txBody>
                  <a:tcPr marL="47625" marR="47625" marT="0" marB="0" anchor="ctr"/>
                </a:tc>
                <a:tc>
                  <a:txBody>
                    <a:bodyPr/>
                    <a:lstStyle/>
                    <a:p>
                      <a:pPr algn="ctr"/>
                      <a:r>
                        <a:rPr lang="fr-FR" dirty="0">
                          <a:effectLst/>
                          <a:latin typeface="Calibri" panose="020F0502020204030204" pitchFamily="34" charset="0"/>
                        </a:rPr>
                        <a:t>20 %</a:t>
                      </a:r>
                    </a:p>
                  </a:txBody>
                  <a:tcPr marL="47625" marR="47625" marT="0" marB="0" anchor="ctr"/>
                </a:tc>
                <a:extLst>
                  <a:ext uri="{0D108BD9-81ED-4DB2-BD59-A6C34878D82A}">
                    <a16:rowId xmlns:a16="http://schemas.microsoft.com/office/drawing/2014/main" val="3470949011"/>
                  </a:ext>
                </a:extLst>
              </a:tr>
              <a:tr h="522073">
                <a:tc>
                  <a:txBody>
                    <a:bodyPr/>
                    <a:lstStyle/>
                    <a:p>
                      <a:pPr algn="ctr"/>
                      <a:r>
                        <a:rPr lang="fr-FR" dirty="0">
                          <a:effectLst/>
                          <a:latin typeface="Calibri" panose="020F0502020204030204" pitchFamily="34" charset="0"/>
                        </a:rPr>
                        <a:t> Entre 552 324 € et 902 838 €</a:t>
                      </a:r>
                    </a:p>
                  </a:txBody>
                  <a:tcPr marL="47625" marR="47625" marT="0" marB="0" anchor="ctr"/>
                </a:tc>
                <a:tc>
                  <a:txBody>
                    <a:bodyPr/>
                    <a:lstStyle/>
                    <a:p>
                      <a:pPr algn="ctr"/>
                      <a:r>
                        <a:rPr lang="fr-FR" dirty="0">
                          <a:effectLst/>
                          <a:latin typeface="Calibri" panose="020F0502020204030204" pitchFamily="34" charset="0"/>
                        </a:rPr>
                        <a:t>30 %</a:t>
                      </a:r>
                    </a:p>
                  </a:txBody>
                  <a:tcPr marL="47625" marR="47625" marT="0" marB="0" anchor="ctr"/>
                </a:tc>
                <a:extLst>
                  <a:ext uri="{0D108BD9-81ED-4DB2-BD59-A6C34878D82A}">
                    <a16:rowId xmlns:a16="http://schemas.microsoft.com/office/drawing/2014/main" val="3663763633"/>
                  </a:ext>
                </a:extLst>
              </a:tr>
              <a:tr h="522073">
                <a:tc>
                  <a:txBody>
                    <a:bodyPr/>
                    <a:lstStyle/>
                    <a:p>
                      <a:pPr algn="ctr"/>
                      <a:r>
                        <a:rPr lang="fr-FR" dirty="0">
                          <a:effectLst/>
                          <a:latin typeface="Calibri" panose="020F0502020204030204" pitchFamily="34" charset="0"/>
                        </a:rPr>
                        <a:t> Entre 902 838 € et 1 805 677 €</a:t>
                      </a:r>
                    </a:p>
                  </a:txBody>
                  <a:tcPr marL="47625" marR="47625" marT="0" marB="0" anchor="ctr"/>
                </a:tc>
                <a:tc>
                  <a:txBody>
                    <a:bodyPr/>
                    <a:lstStyle/>
                    <a:p>
                      <a:pPr algn="ctr"/>
                      <a:r>
                        <a:rPr lang="fr-FR" dirty="0">
                          <a:effectLst/>
                          <a:latin typeface="Calibri" panose="020F0502020204030204" pitchFamily="34" charset="0"/>
                        </a:rPr>
                        <a:t>40 %</a:t>
                      </a:r>
                    </a:p>
                  </a:txBody>
                  <a:tcPr marL="47625" marR="47625" marT="0" marB="0" anchor="ctr"/>
                </a:tc>
                <a:extLst>
                  <a:ext uri="{0D108BD9-81ED-4DB2-BD59-A6C34878D82A}">
                    <a16:rowId xmlns:a16="http://schemas.microsoft.com/office/drawing/2014/main" val="1335491397"/>
                  </a:ext>
                </a:extLst>
              </a:tr>
              <a:tr h="522073">
                <a:tc>
                  <a:txBody>
                    <a:bodyPr/>
                    <a:lstStyle/>
                    <a:p>
                      <a:pPr algn="ctr"/>
                      <a:r>
                        <a:rPr lang="fr-FR" dirty="0">
                          <a:effectLst/>
                          <a:latin typeface="Calibri" panose="020F0502020204030204" pitchFamily="34" charset="0"/>
                        </a:rPr>
                        <a:t> &gt; 1 805 677 €</a:t>
                      </a:r>
                    </a:p>
                  </a:txBody>
                  <a:tcPr marL="47625" marR="47625" marT="0" marB="0" anchor="ctr"/>
                </a:tc>
                <a:tc>
                  <a:txBody>
                    <a:bodyPr/>
                    <a:lstStyle/>
                    <a:p>
                      <a:pPr algn="ctr"/>
                      <a:r>
                        <a:rPr lang="fr-FR" dirty="0">
                          <a:effectLst/>
                          <a:latin typeface="Calibri" panose="020F0502020204030204" pitchFamily="34" charset="0"/>
                        </a:rPr>
                        <a:t>45 %</a:t>
                      </a:r>
                    </a:p>
                  </a:txBody>
                  <a:tcPr marL="47625" marR="47625" marT="0" marB="0" anchor="ctr"/>
                </a:tc>
                <a:extLst>
                  <a:ext uri="{0D108BD9-81ED-4DB2-BD59-A6C34878D82A}">
                    <a16:rowId xmlns:a16="http://schemas.microsoft.com/office/drawing/2014/main" val="1500934801"/>
                  </a:ext>
                </a:extLst>
              </a:tr>
            </a:tbl>
          </a:graphicData>
        </a:graphic>
      </p:graphicFrame>
      <p:sp>
        <p:nvSpPr>
          <p:cNvPr id="14" name="Espace réservé du texte 2">
            <a:extLst>
              <a:ext uri="{FF2B5EF4-FFF2-40B4-BE49-F238E27FC236}">
                <a16:creationId xmlns:a16="http://schemas.microsoft.com/office/drawing/2014/main" id="{EEB45816-2AE2-6973-8C6E-321306256F7B}"/>
              </a:ext>
            </a:extLst>
          </p:cNvPr>
          <p:cNvSpPr txBox="1">
            <a:spLocks/>
          </p:cNvSpPr>
          <p:nvPr/>
        </p:nvSpPr>
        <p:spPr>
          <a:xfrm>
            <a:off x="827901" y="484305"/>
            <a:ext cx="10261600" cy="358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A4FF"/>
                </a:solidFill>
                <a:latin typeface="Nunito"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65E5E3"/>
                </a:solidFill>
                <a:latin typeface="Nunito"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err="1"/>
              <a:t>Barême</a:t>
            </a:r>
            <a:r>
              <a:rPr lang="fr-FR" dirty="0"/>
              <a:t> progressif</a:t>
            </a:r>
          </a:p>
        </p:txBody>
      </p:sp>
    </p:spTree>
    <p:extLst>
      <p:ext uri="{BB962C8B-B14F-4D97-AF65-F5344CB8AC3E}">
        <p14:creationId xmlns:p14="http://schemas.microsoft.com/office/powerpoint/2010/main" val="35269601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399" y="762000"/>
            <a:ext cx="10921429" cy="541971"/>
          </a:xfrm>
        </p:spPr>
        <p:txBody>
          <a:bodyPr/>
          <a:lstStyle/>
          <a:p>
            <a:r>
              <a:rPr lang="fr-FR" sz="3400" dirty="0"/>
              <a:t>Investissement locatif et fiscalité immobilière</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sz="2200" dirty="0"/>
              <a:t>Rupture des engagements et cas d’exonération</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399" y="2023830"/>
            <a:ext cx="11116639" cy="2456730"/>
          </a:xfrm>
        </p:spPr>
        <p:txBody>
          <a:bodyPr/>
          <a:lstStyle/>
          <a:p>
            <a:r>
              <a:rPr lang="fr-FR" dirty="0"/>
              <a:t>• Reprise : majoration du revenu net foncier de l’année de rupture par le cumul des amortissements déduits, avec système de quotient pour lisser le surcroît d’IR. </a:t>
            </a:r>
          </a:p>
          <a:p>
            <a:r>
              <a:rPr lang="fr-FR" dirty="0"/>
              <a:t>• Exonération de reprise dans certains cas : invalidité, licenciement, décès du contribuable ou de son conjoint, possibilité de reprise du dispositif par le conjoint survivant. </a:t>
            </a:r>
          </a:p>
          <a:p>
            <a:r>
              <a:rPr lang="fr-FR" dirty="0"/>
              <a:t>• Champ temporel : acquisitions (ou dépôts de permis de construire) entre le lendemain de la publication de la LF 2026 et le 31 décembre 2028.</a:t>
            </a:r>
            <a:endParaRPr lang="fr-FR" baseline="30000" dirty="0"/>
          </a:p>
          <a:p>
            <a:endParaRPr lang="fr-FR" dirty="0"/>
          </a:p>
        </p:txBody>
      </p:sp>
    </p:spTree>
    <p:extLst>
      <p:ext uri="{BB962C8B-B14F-4D97-AF65-F5344CB8AC3E}">
        <p14:creationId xmlns:p14="http://schemas.microsoft.com/office/powerpoint/2010/main" val="21136074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399" y="762000"/>
            <a:ext cx="10921429" cy="541971"/>
          </a:xfrm>
        </p:spPr>
        <p:txBody>
          <a:bodyPr/>
          <a:lstStyle/>
          <a:p>
            <a:r>
              <a:rPr lang="fr-FR" sz="3400" dirty="0"/>
              <a:t>Plus‑values immobilières et logement social</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sz="2200" dirty="0"/>
              <a:t>Exonération des plus‑values pour le logement social</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399" y="2023830"/>
            <a:ext cx="11116639" cy="2456730"/>
          </a:xfrm>
        </p:spPr>
        <p:txBody>
          <a:bodyPr/>
          <a:lstStyle/>
          <a:p>
            <a:r>
              <a:rPr lang="fr-FR" dirty="0"/>
              <a:t>• Prorogation jusqu’au 31 décembre 2027 de l’exonération d’IR sur les plus‑values immobilières en cas de cession à des organismes de logement social.</a:t>
            </a:r>
            <a:endParaRPr lang="fr-FR" baseline="30000" dirty="0"/>
          </a:p>
        </p:txBody>
      </p:sp>
    </p:spTree>
    <p:extLst>
      <p:ext uri="{BB962C8B-B14F-4D97-AF65-F5344CB8AC3E}">
        <p14:creationId xmlns:p14="http://schemas.microsoft.com/office/powerpoint/2010/main" val="38876802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399" y="762000"/>
            <a:ext cx="10921429" cy="541971"/>
          </a:xfrm>
        </p:spPr>
        <p:txBody>
          <a:bodyPr/>
          <a:lstStyle/>
          <a:p>
            <a:r>
              <a:rPr lang="fr-FR" sz="3400" dirty="0"/>
              <a:t>Plus‑values immobilières et logement social</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sz="2200" dirty="0"/>
              <a:t>Abattement de 85 % pour les cessions à vocation sociale</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399" y="2023830"/>
            <a:ext cx="11116639" cy="2456730"/>
          </a:xfrm>
        </p:spPr>
        <p:txBody>
          <a:bodyPr/>
          <a:lstStyle/>
          <a:p>
            <a:r>
              <a:rPr lang="fr-FR" dirty="0"/>
              <a:t>• Prolongation jusqu’au 31 décembre 2027 de l’abattement exceptionnel de 85 % sur les plus‑values en cas de vente de terrains ou immeubles destinés à la construction de logements sociaux (programme comportant au moins 50 % de logements sociaux).</a:t>
            </a:r>
            <a:endParaRPr lang="fr-FR" baseline="30000" dirty="0"/>
          </a:p>
        </p:txBody>
      </p:sp>
    </p:spTree>
    <p:extLst>
      <p:ext uri="{BB962C8B-B14F-4D97-AF65-F5344CB8AC3E}">
        <p14:creationId xmlns:p14="http://schemas.microsoft.com/office/powerpoint/2010/main" val="12026711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399" y="762000"/>
            <a:ext cx="10921429" cy="541971"/>
          </a:xfrm>
        </p:spPr>
        <p:txBody>
          <a:bodyPr/>
          <a:lstStyle/>
          <a:p>
            <a:r>
              <a:rPr lang="fr-FR" sz="3400" dirty="0"/>
              <a:t>Locations meublées et non‑résidents </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399" y="2023830"/>
            <a:ext cx="11116639" cy="2456730"/>
          </a:xfrm>
        </p:spPr>
        <p:txBody>
          <a:bodyPr/>
          <a:lstStyle/>
          <a:p>
            <a:r>
              <a:rPr lang="fr-FR" dirty="0"/>
              <a:t>• Loueur en meublé professionnel (LMP) : prise en compte des revenus mondiaux pour les non‑résidents dans le calcul du seuil d’accès au statut (mise en conformité avec le droit européen, évite la bascule automatique en LMP pour certains).</a:t>
            </a:r>
            <a:endParaRPr lang="fr-FR" baseline="30000" dirty="0"/>
          </a:p>
        </p:txBody>
      </p:sp>
    </p:spTree>
    <p:extLst>
      <p:ext uri="{BB962C8B-B14F-4D97-AF65-F5344CB8AC3E}">
        <p14:creationId xmlns:p14="http://schemas.microsoft.com/office/powerpoint/2010/main" val="27587106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399" y="762000"/>
            <a:ext cx="10921429" cy="541971"/>
          </a:xfrm>
        </p:spPr>
        <p:txBody>
          <a:bodyPr/>
          <a:lstStyle/>
          <a:p>
            <a:r>
              <a:rPr lang="fr-FR" sz="3400" dirty="0"/>
              <a:t>Fiscalité locale et taxes sur l’immobilier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sz="2200" dirty="0"/>
              <a:t>TVLH – Taxe sur la vacance des locaux d’habitation</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399" y="2023830"/>
            <a:ext cx="11116639" cy="2456730"/>
          </a:xfrm>
        </p:spPr>
        <p:txBody>
          <a:bodyPr/>
          <a:lstStyle/>
          <a:p>
            <a:r>
              <a:rPr lang="fr-FR" dirty="0"/>
              <a:t>• Fusion des anciennes taxes TLV et THLV dans une nouvelle Taxe sur la Vacance des Locaux d’Habitation (TVLH).</a:t>
            </a:r>
            <a:endParaRPr lang="fr-FR" baseline="30000" dirty="0"/>
          </a:p>
          <a:p>
            <a:r>
              <a:rPr lang="fr-FR" dirty="0"/>
              <a:t>• Produit affecté intégralement aux communes à partir de 2027, dans un contexte de lutte contre les logements vacants.</a:t>
            </a:r>
            <a:endParaRPr lang="fr-FR" baseline="30000" dirty="0"/>
          </a:p>
          <a:p>
            <a:endParaRPr lang="fr-FR" dirty="0"/>
          </a:p>
        </p:txBody>
      </p:sp>
    </p:spTree>
    <p:extLst>
      <p:ext uri="{BB962C8B-B14F-4D97-AF65-F5344CB8AC3E}">
        <p14:creationId xmlns:p14="http://schemas.microsoft.com/office/powerpoint/2010/main" val="16674643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399" y="762000"/>
            <a:ext cx="10921429" cy="541971"/>
          </a:xfrm>
        </p:spPr>
        <p:txBody>
          <a:bodyPr/>
          <a:lstStyle/>
          <a:p>
            <a:r>
              <a:rPr lang="fr-FR" sz="3400" dirty="0"/>
              <a:t>Fiscalité locale et taxes sur l’immobilier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sz="2200" dirty="0"/>
              <a:t>Révision des valeurs locatives et impact futur sur la fiscalité immobilière</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399" y="2023830"/>
            <a:ext cx="11116639" cy="2456730"/>
          </a:xfrm>
        </p:spPr>
        <p:txBody>
          <a:bodyPr/>
          <a:lstStyle/>
          <a:p>
            <a:r>
              <a:rPr lang="fr-FR" dirty="0"/>
              <a:t>• Report généralisé de la révision des valeurs locatives, pour éviter une explosion brutale des taxes foncières et CFE.</a:t>
            </a:r>
          </a:p>
          <a:p>
            <a:r>
              <a:rPr lang="fr-FR" dirty="0"/>
              <a:t>• Locaux d’habitation : campagne déclarative repoussée vers 2028–2029, intégration des nouvelles valeurs au début des années 2030.</a:t>
            </a:r>
          </a:p>
          <a:p>
            <a:endParaRPr lang="fr-FR" dirty="0"/>
          </a:p>
        </p:txBody>
      </p:sp>
    </p:spTree>
    <p:extLst>
      <p:ext uri="{BB962C8B-B14F-4D97-AF65-F5344CB8AC3E}">
        <p14:creationId xmlns:p14="http://schemas.microsoft.com/office/powerpoint/2010/main" val="9740955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399" y="762000"/>
            <a:ext cx="10921429" cy="541971"/>
          </a:xfrm>
        </p:spPr>
        <p:txBody>
          <a:bodyPr/>
          <a:lstStyle/>
          <a:p>
            <a:r>
              <a:rPr lang="fr-FR" sz="3400" dirty="0"/>
              <a:t>TVA et dispositifs liés au logement/accession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sz="2200" dirty="0"/>
              <a:t>Accession sociale et logements intermédiaires</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399" y="2023830"/>
            <a:ext cx="11277601" cy="2456730"/>
          </a:xfrm>
        </p:spPr>
        <p:txBody>
          <a:bodyPr/>
          <a:lstStyle/>
          <a:p>
            <a:r>
              <a:rPr lang="fr-FR" dirty="0"/>
              <a:t>• Harmonisation des plafonds de ressources pour l’application du taux de TVA à 5,5 % en accession sociale dans les quartiers de la politique de la ville (ANRU / QPV), alignés sur ceux du PSLA et du BRS. </a:t>
            </a:r>
            <a:r>
              <a:rPr lang="fr-FR" baseline="30000" dirty="0"/>
              <a:t>[10]  </a:t>
            </a:r>
          </a:p>
          <a:p>
            <a:r>
              <a:rPr lang="fr-FR" dirty="0"/>
              <a:t>• Sécurisation TVA à 10 % pour le logement locatif intermédiaire (LLI) avec effet rétroactif au 1er janvier 2021 ; assouplissement des conditions de revente au‑delà de 15 ans sans remise en cause de l’avantage.</a:t>
            </a:r>
            <a:endParaRPr lang="fr-FR" baseline="30000" dirty="0"/>
          </a:p>
          <a:p>
            <a:endParaRPr lang="fr-FR" dirty="0"/>
          </a:p>
        </p:txBody>
      </p:sp>
    </p:spTree>
    <p:extLst>
      <p:ext uri="{BB962C8B-B14F-4D97-AF65-F5344CB8AC3E}">
        <p14:creationId xmlns:p14="http://schemas.microsoft.com/office/powerpoint/2010/main" val="16334630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399" y="762000"/>
            <a:ext cx="10921429" cy="541971"/>
          </a:xfrm>
        </p:spPr>
        <p:txBody>
          <a:bodyPr/>
          <a:lstStyle/>
          <a:p>
            <a:r>
              <a:rPr lang="fr-FR" sz="3400" dirty="0"/>
              <a:t>TVA et dispositifs liés au logement/accession </a:t>
            </a:r>
          </a:p>
        </p:txBody>
      </p:sp>
      <p:sp>
        <p:nvSpPr>
          <p:cNvPr id="3" name="Espace réservé du texte 2">
            <a:extLst>
              <a:ext uri="{FF2B5EF4-FFF2-40B4-BE49-F238E27FC236}">
                <a16:creationId xmlns:a16="http://schemas.microsoft.com/office/drawing/2014/main" id="{0434B22F-AD51-2B0A-951C-D2C2385ECCB3}"/>
              </a:ext>
            </a:extLst>
          </p:cNvPr>
          <p:cNvSpPr>
            <a:spLocks noGrp="1"/>
          </p:cNvSpPr>
          <p:nvPr>
            <p:ph type="body" sz="quarter" idx="11"/>
          </p:nvPr>
        </p:nvSpPr>
        <p:spPr/>
        <p:txBody>
          <a:bodyPr/>
          <a:lstStyle/>
          <a:p>
            <a:r>
              <a:rPr lang="fr-FR" sz="2200" dirty="0"/>
              <a:t>TVA et rénovation énergétique</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399" y="2023830"/>
            <a:ext cx="11277601" cy="2456730"/>
          </a:xfrm>
        </p:spPr>
        <p:txBody>
          <a:bodyPr/>
          <a:lstStyle/>
          <a:p>
            <a:r>
              <a:rPr lang="fr-FR" dirty="0"/>
              <a:t>• Taux réduit de TVA 5,5 % étendu à certains équipements de rénovation énergétique (pompes à chaleur air/air durables, sous conditions de performance) et à d’autres travaux énergétiques impactant indirectement la valeur patrimoniale du bâti.</a:t>
            </a:r>
            <a:r>
              <a:rPr lang="fr-FR" baseline="30000" dirty="0"/>
              <a:t> </a:t>
            </a:r>
          </a:p>
        </p:txBody>
      </p:sp>
    </p:spTree>
    <p:extLst>
      <p:ext uri="{BB962C8B-B14F-4D97-AF65-F5344CB8AC3E}">
        <p14:creationId xmlns:p14="http://schemas.microsoft.com/office/powerpoint/2010/main" val="39724462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399" y="762000"/>
            <a:ext cx="10921429" cy="541971"/>
          </a:xfrm>
        </p:spPr>
        <p:txBody>
          <a:bodyPr/>
          <a:lstStyle/>
          <a:p>
            <a:r>
              <a:rPr lang="fr-FR" sz="3400" dirty="0"/>
              <a:t>Synthèse et messages clés pour </a:t>
            </a:r>
            <a:br>
              <a:rPr lang="fr-FR" sz="3400" dirty="0"/>
            </a:br>
            <a:r>
              <a:rPr lang="fr-FR" sz="3400" dirty="0"/>
              <a:t>les investisseurs patrimoniaux </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399" y="1777250"/>
            <a:ext cx="11277601" cy="2456730"/>
          </a:xfrm>
        </p:spPr>
        <p:txBody>
          <a:bodyPr/>
          <a:lstStyle/>
          <a:p>
            <a:r>
              <a:rPr lang="fr-FR" dirty="0"/>
              <a:t>• Recentrage des avantages fiscaux immobiliers sur :  </a:t>
            </a:r>
          </a:p>
          <a:p>
            <a:pPr>
              <a:spcBef>
                <a:spcPts val="400"/>
              </a:spcBef>
            </a:pPr>
            <a:r>
              <a:rPr lang="fr-FR" dirty="0"/>
              <a:t>	- la location de longue durée sociale / intermédiaire, </a:t>
            </a:r>
            <a:endParaRPr lang="fr-FR" baseline="30000" dirty="0"/>
          </a:p>
          <a:p>
            <a:pPr>
              <a:spcBef>
                <a:spcPts val="400"/>
              </a:spcBef>
            </a:pPr>
            <a:r>
              <a:rPr lang="fr-FR" dirty="0"/>
              <a:t>	- la rénovation énergétique,</a:t>
            </a:r>
            <a:r>
              <a:rPr lang="fr-FR" baseline="30000" dirty="0"/>
              <a:t>  </a:t>
            </a:r>
          </a:p>
          <a:p>
            <a:pPr>
              <a:spcBef>
                <a:spcPts val="400"/>
              </a:spcBef>
            </a:pPr>
            <a:r>
              <a:rPr lang="fr-FR" dirty="0"/>
              <a:t>	- et le logement social (exonérations / abattements prolongés).</a:t>
            </a:r>
            <a:endParaRPr lang="fr-FR" baseline="30000" dirty="0"/>
          </a:p>
          <a:p>
            <a:r>
              <a:rPr lang="fr-FR" dirty="0"/>
              <a:t>• Durcissement ciblé des schémas patrimoniaux très optimisés (pacte Dutreil, holdings patrimoniales de biens somptuaires, CDHR).</a:t>
            </a:r>
            <a:r>
              <a:rPr lang="fr-FR" baseline="30000" dirty="0"/>
              <a:t>  </a:t>
            </a:r>
          </a:p>
          <a:p>
            <a:r>
              <a:rPr lang="fr-FR" dirty="0"/>
              <a:t>• Nécessité de revoir les stratégies patrimoniales :  </a:t>
            </a:r>
          </a:p>
          <a:p>
            <a:pPr>
              <a:spcBef>
                <a:spcPts val="400"/>
              </a:spcBef>
            </a:pPr>
            <a:r>
              <a:rPr lang="fr-FR" dirty="0"/>
              <a:t>			- arbitrages entre neuf / ancien, nu / meublé, logement libre / social,  </a:t>
            </a:r>
          </a:p>
          <a:p>
            <a:pPr>
              <a:spcBef>
                <a:spcPts val="400"/>
              </a:spcBef>
            </a:pPr>
            <a:r>
              <a:rPr lang="fr-FR" dirty="0"/>
              <a:t>			- intégration des nouveaux plafonds de déficit foncier et des contraintes</a:t>
            </a:r>
            <a:br>
              <a:rPr lang="fr-FR" dirty="0"/>
            </a:br>
            <a:r>
              <a:rPr lang="fr-FR" dirty="0"/>
              <a:t>			 d’engagement.</a:t>
            </a:r>
            <a:endParaRPr lang="fr-FR" baseline="30000" dirty="0"/>
          </a:p>
          <a:p>
            <a:endParaRPr lang="fr-FR" dirty="0"/>
          </a:p>
        </p:txBody>
      </p:sp>
    </p:spTree>
    <p:extLst>
      <p:ext uri="{BB962C8B-B14F-4D97-AF65-F5344CB8AC3E}">
        <p14:creationId xmlns:p14="http://schemas.microsoft.com/office/powerpoint/2010/main" val="42506234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C8AF72-0066-2589-7A51-F9F5D67B586C}"/>
              </a:ext>
            </a:extLst>
          </p:cNvPr>
          <p:cNvSpPr>
            <a:spLocks noGrp="1"/>
          </p:cNvSpPr>
          <p:nvPr>
            <p:ph type="body" sz="quarter" idx="10"/>
          </p:nvPr>
        </p:nvSpPr>
        <p:spPr>
          <a:xfrm>
            <a:off x="914399" y="762000"/>
            <a:ext cx="10921429" cy="541971"/>
          </a:xfrm>
        </p:spPr>
        <p:txBody>
          <a:bodyPr/>
          <a:lstStyle/>
          <a:p>
            <a:r>
              <a:rPr lang="fr-FR" sz="3400" dirty="0"/>
              <a:t>Conclusion</a:t>
            </a:r>
          </a:p>
        </p:txBody>
      </p:sp>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399" y="2023830"/>
            <a:ext cx="11277601" cy="2456730"/>
          </a:xfrm>
        </p:spPr>
        <p:txBody>
          <a:bodyPr/>
          <a:lstStyle/>
          <a:p>
            <a:r>
              <a:rPr lang="fr-FR" dirty="0"/>
              <a:t>• Rappel : le PLF 2026 marque un tournant vers une fiscalité immobilière plus sélective et plus conditionnée à l’utilité sociale ou environnementale.</a:t>
            </a:r>
            <a:endParaRPr lang="fr-FR" baseline="30000" dirty="0"/>
          </a:p>
          <a:p>
            <a:r>
              <a:rPr lang="fr-FR" dirty="0"/>
              <a:t>• Questions et cas pratiques (investisseur qui sortait du Pinel, bailleur en “passoire thermique”, détenteur de holding patrimoniale, etc.).</a:t>
            </a:r>
          </a:p>
        </p:txBody>
      </p:sp>
    </p:spTree>
    <p:extLst>
      <p:ext uri="{BB962C8B-B14F-4D97-AF65-F5344CB8AC3E}">
        <p14:creationId xmlns:p14="http://schemas.microsoft.com/office/powerpoint/2010/main" val="198647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a:extLst>
              <a:ext uri="{FF2B5EF4-FFF2-40B4-BE49-F238E27FC236}">
                <a16:creationId xmlns:a16="http://schemas.microsoft.com/office/drawing/2014/main" id="{2753446B-54C4-154A-867D-EB71E46B86D8}"/>
              </a:ext>
            </a:extLst>
          </p:cNvPr>
          <p:cNvGraphicFramePr>
            <a:graphicFrameLocks noGrp="1"/>
          </p:cNvGraphicFramePr>
          <p:nvPr>
            <p:extLst>
              <p:ext uri="{D42A27DB-BD31-4B8C-83A1-F6EECF244321}">
                <p14:modId xmlns:p14="http://schemas.microsoft.com/office/powerpoint/2010/main" val="2836021027"/>
              </p:ext>
            </p:extLst>
          </p:nvPr>
        </p:nvGraphicFramePr>
        <p:xfrm>
          <a:off x="827900" y="1149178"/>
          <a:ext cx="10836878" cy="1334529"/>
        </p:xfrm>
        <a:graphic>
          <a:graphicData uri="http://schemas.openxmlformats.org/drawingml/2006/table">
            <a:tbl>
              <a:tblPr firstRow="1" bandRow="1">
                <a:tableStyleId>{5C22544A-7EE6-4342-B048-85BDC9FD1C3A}</a:tableStyleId>
              </a:tblPr>
              <a:tblGrid>
                <a:gridCol w="5140414">
                  <a:extLst>
                    <a:ext uri="{9D8B030D-6E8A-4147-A177-3AD203B41FA5}">
                      <a16:colId xmlns:a16="http://schemas.microsoft.com/office/drawing/2014/main" val="3027021555"/>
                    </a:ext>
                  </a:extLst>
                </a:gridCol>
                <a:gridCol w="5696464">
                  <a:extLst>
                    <a:ext uri="{9D8B030D-6E8A-4147-A177-3AD203B41FA5}">
                      <a16:colId xmlns:a16="http://schemas.microsoft.com/office/drawing/2014/main" val="4043545787"/>
                    </a:ext>
                  </a:extLst>
                </a:gridCol>
              </a:tblGrid>
              <a:tr h="444843">
                <a:tc>
                  <a:txBody>
                    <a:bodyPr/>
                    <a:lstStyle/>
                    <a:p>
                      <a:pPr algn="ctr"/>
                      <a:r>
                        <a:rPr lang="fr-FR" dirty="0">
                          <a:effectLst/>
                          <a:latin typeface="Calibri" panose="020F0502020204030204" pitchFamily="34" charset="0"/>
                        </a:rPr>
                        <a:t> Entre frère et sœur</a:t>
                      </a:r>
                    </a:p>
                  </a:txBody>
                  <a:tcPr marL="47625" marR="47625" marT="0" marB="0" anchor="ctr">
                    <a:solidFill>
                      <a:srgbClr val="15263E"/>
                    </a:solidFill>
                  </a:tcPr>
                </a:tc>
                <a:tc>
                  <a:txBody>
                    <a:bodyPr/>
                    <a:lstStyle/>
                    <a:p>
                      <a:pPr algn="ctr"/>
                      <a:r>
                        <a:rPr lang="fr-FR" dirty="0">
                          <a:effectLst/>
                          <a:latin typeface="Calibri" panose="020F0502020204030204" pitchFamily="34" charset="0"/>
                        </a:rPr>
                        <a:t> Taux d’imposition </a:t>
                      </a:r>
                    </a:p>
                  </a:txBody>
                  <a:tcPr marL="47625" marR="47625" marT="0" marB="0" anchor="ctr">
                    <a:solidFill>
                      <a:srgbClr val="15263E"/>
                    </a:solidFill>
                  </a:tcPr>
                </a:tc>
                <a:extLst>
                  <a:ext uri="{0D108BD9-81ED-4DB2-BD59-A6C34878D82A}">
                    <a16:rowId xmlns:a16="http://schemas.microsoft.com/office/drawing/2014/main" val="2649530058"/>
                  </a:ext>
                </a:extLst>
              </a:tr>
              <a:tr h="444843">
                <a:tc>
                  <a:txBody>
                    <a:bodyPr/>
                    <a:lstStyle/>
                    <a:p>
                      <a:pPr algn="ctr"/>
                      <a:r>
                        <a:rPr lang="fr-FR" dirty="0">
                          <a:effectLst/>
                          <a:latin typeface="Calibri" panose="020F0502020204030204" pitchFamily="34" charset="0"/>
                        </a:rPr>
                        <a:t>&lt; 24 430 €</a:t>
                      </a:r>
                    </a:p>
                  </a:txBody>
                  <a:tcPr marL="47625" marR="47625" marT="0" marB="0" anchor="ctr"/>
                </a:tc>
                <a:tc>
                  <a:txBody>
                    <a:bodyPr/>
                    <a:lstStyle/>
                    <a:p>
                      <a:pPr algn="ctr"/>
                      <a:r>
                        <a:rPr lang="fr-FR" dirty="0">
                          <a:effectLst/>
                          <a:latin typeface="Calibri" panose="020F0502020204030204" pitchFamily="34" charset="0"/>
                        </a:rPr>
                        <a:t> 35 %</a:t>
                      </a:r>
                    </a:p>
                  </a:txBody>
                  <a:tcPr marL="47625" marR="47625" marT="0" marB="0" anchor="ctr"/>
                </a:tc>
                <a:extLst>
                  <a:ext uri="{0D108BD9-81ED-4DB2-BD59-A6C34878D82A}">
                    <a16:rowId xmlns:a16="http://schemas.microsoft.com/office/drawing/2014/main" val="2765563042"/>
                  </a:ext>
                </a:extLst>
              </a:tr>
              <a:tr h="444843">
                <a:tc>
                  <a:txBody>
                    <a:bodyPr/>
                    <a:lstStyle/>
                    <a:p>
                      <a:pPr algn="ctr"/>
                      <a:r>
                        <a:rPr lang="fr-FR" dirty="0">
                          <a:effectLst/>
                          <a:latin typeface="Calibri" panose="020F0502020204030204" pitchFamily="34" charset="0"/>
                        </a:rPr>
                        <a:t>&gt; 24 430 €</a:t>
                      </a:r>
                    </a:p>
                  </a:txBody>
                  <a:tcPr marL="47625" marR="47625" marT="0" marB="0" anchor="ctr"/>
                </a:tc>
                <a:tc>
                  <a:txBody>
                    <a:bodyPr/>
                    <a:lstStyle/>
                    <a:p>
                      <a:pPr algn="ctr"/>
                      <a:r>
                        <a:rPr lang="fr-FR" dirty="0">
                          <a:effectLst/>
                          <a:latin typeface="Calibri" panose="020F0502020204030204" pitchFamily="34" charset="0"/>
                        </a:rPr>
                        <a:t>45 %</a:t>
                      </a:r>
                    </a:p>
                  </a:txBody>
                  <a:tcPr marL="47625" marR="47625" marT="0" marB="0" anchor="ctr"/>
                </a:tc>
                <a:extLst>
                  <a:ext uri="{0D108BD9-81ED-4DB2-BD59-A6C34878D82A}">
                    <a16:rowId xmlns:a16="http://schemas.microsoft.com/office/drawing/2014/main" val="1056454401"/>
                  </a:ext>
                </a:extLst>
              </a:tr>
            </a:tbl>
          </a:graphicData>
        </a:graphic>
      </p:graphicFrame>
      <p:sp>
        <p:nvSpPr>
          <p:cNvPr id="14" name="Espace réservé du texte 2">
            <a:extLst>
              <a:ext uri="{FF2B5EF4-FFF2-40B4-BE49-F238E27FC236}">
                <a16:creationId xmlns:a16="http://schemas.microsoft.com/office/drawing/2014/main" id="{EEB45816-2AE2-6973-8C6E-321306256F7B}"/>
              </a:ext>
            </a:extLst>
          </p:cNvPr>
          <p:cNvSpPr txBox="1">
            <a:spLocks/>
          </p:cNvSpPr>
          <p:nvPr/>
        </p:nvSpPr>
        <p:spPr>
          <a:xfrm>
            <a:off x="827901" y="484305"/>
            <a:ext cx="10261600" cy="358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0A4FF"/>
                </a:solidFill>
                <a:latin typeface="Nunito"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000" b="1" kern="1200">
                <a:solidFill>
                  <a:srgbClr val="65E5E3"/>
                </a:solidFill>
                <a:latin typeface="Nunito"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err="1"/>
              <a:t>Barême</a:t>
            </a:r>
            <a:r>
              <a:rPr lang="fr-FR" dirty="0"/>
              <a:t> progressif</a:t>
            </a:r>
          </a:p>
        </p:txBody>
      </p:sp>
      <p:graphicFrame>
        <p:nvGraphicFramePr>
          <p:cNvPr id="5" name="Tableau 4">
            <a:extLst>
              <a:ext uri="{FF2B5EF4-FFF2-40B4-BE49-F238E27FC236}">
                <a16:creationId xmlns:a16="http://schemas.microsoft.com/office/drawing/2014/main" id="{91A57439-26F7-1562-1B8F-4852B05AC198}"/>
              </a:ext>
            </a:extLst>
          </p:cNvPr>
          <p:cNvGraphicFramePr>
            <a:graphicFrameLocks noGrp="1"/>
          </p:cNvGraphicFramePr>
          <p:nvPr>
            <p:extLst>
              <p:ext uri="{D42A27DB-BD31-4B8C-83A1-F6EECF244321}">
                <p14:modId xmlns:p14="http://schemas.microsoft.com/office/powerpoint/2010/main" val="3179703202"/>
              </p:ext>
            </p:extLst>
          </p:nvPr>
        </p:nvGraphicFramePr>
        <p:xfrm>
          <a:off x="827900" y="3002691"/>
          <a:ext cx="10836878" cy="889686"/>
        </p:xfrm>
        <a:graphic>
          <a:graphicData uri="http://schemas.openxmlformats.org/drawingml/2006/table">
            <a:tbl>
              <a:tblPr firstRow="1" bandRow="1">
                <a:tableStyleId>{5C22544A-7EE6-4342-B048-85BDC9FD1C3A}</a:tableStyleId>
              </a:tblPr>
              <a:tblGrid>
                <a:gridCol w="5140414">
                  <a:extLst>
                    <a:ext uri="{9D8B030D-6E8A-4147-A177-3AD203B41FA5}">
                      <a16:colId xmlns:a16="http://schemas.microsoft.com/office/drawing/2014/main" val="3027021555"/>
                    </a:ext>
                  </a:extLst>
                </a:gridCol>
                <a:gridCol w="5696464">
                  <a:extLst>
                    <a:ext uri="{9D8B030D-6E8A-4147-A177-3AD203B41FA5}">
                      <a16:colId xmlns:a16="http://schemas.microsoft.com/office/drawing/2014/main" val="4043545787"/>
                    </a:ext>
                  </a:extLst>
                </a:gridCol>
              </a:tblGrid>
              <a:tr h="444843">
                <a:tc>
                  <a:txBody>
                    <a:bodyPr/>
                    <a:lstStyle/>
                    <a:p>
                      <a:pPr algn="ctr"/>
                      <a:r>
                        <a:rPr lang="fr-FR" dirty="0">
                          <a:effectLst/>
                          <a:latin typeface="Calibri" panose="020F0502020204030204" pitchFamily="34" charset="0"/>
                        </a:rPr>
                        <a:t>Entre collatéraux jusqu’au 4</a:t>
                      </a:r>
                      <a:r>
                        <a:rPr lang="fr-FR" baseline="30000" dirty="0">
                          <a:effectLst/>
                          <a:latin typeface="Calibri" panose="020F0502020204030204" pitchFamily="34" charset="0"/>
                        </a:rPr>
                        <a:t>e</a:t>
                      </a:r>
                      <a:r>
                        <a:rPr lang="fr-FR" dirty="0">
                          <a:effectLst/>
                          <a:latin typeface="Calibri" panose="020F0502020204030204" pitchFamily="34" charset="0"/>
                        </a:rPr>
                        <a:t> degré</a:t>
                      </a:r>
                    </a:p>
                  </a:txBody>
                  <a:tcPr marL="47625" marR="47625" marT="0" marB="0" anchor="ctr">
                    <a:solidFill>
                      <a:srgbClr val="15263E"/>
                    </a:solidFill>
                  </a:tcPr>
                </a:tc>
                <a:tc>
                  <a:txBody>
                    <a:bodyPr/>
                    <a:lstStyle/>
                    <a:p>
                      <a:pPr algn="ctr"/>
                      <a:r>
                        <a:rPr lang="fr-FR" dirty="0">
                          <a:effectLst/>
                          <a:latin typeface="Calibri" panose="020F0502020204030204" pitchFamily="34" charset="0"/>
                        </a:rPr>
                        <a:t> Taux d’imposition </a:t>
                      </a:r>
                    </a:p>
                  </a:txBody>
                  <a:tcPr marL="47625" marR="47625" marT="0" marB="0" anchor="ctr">
                    <a:solidFill>
                      <a:srgbClr val="15263E"/>
                    </a:solidFill>
                  </a:tcPr>
                </a:tc>
                <a:extLst>
                  <a:ext uri="{0D108BD9-81ED-4DB2-BD59-A6C34878D82A}">
                    <a16:rowId xmlns:a16="http://schemas.microsoft.com/office/drawing/2014/main" val="2649530058"/>
                  </a:ext>
                </a:extLst>
              </a:tr>
              <a:tr h="444843">
                <a:tc>
                  <a:txBody>
                    <a:bodyPr/>
                    <a:lstStyle/>
                    <a:p>
                      <a:pPr algn="ctr"/>
                      <a:r>
                        <a:rPr lang="fr-FR" dirty="0">
                          <a:effectLst/>
                          <a:latin typeface="Calibri" panose="020F0502020204030204" pitchFamily="34" charset="0"/>
                        </a:rPr>
                        <a:t>Sur la part nette taxable</a:t>
                      </a:r>
                    </a:p>
                  </a:txBody>
                  <a:tcPr marL="47625" marR="47625" marT="0" marB="0" anchor="ctr"/>
                </a:tc>
                <a:tc>
                  <a:txBody>
                    <a:bodyPr/>
                    <a:lstStyle/>
                    <a:p>
                      <a:pPr algn="ctr"/>
                      <a:r>
                        <a:rPr lang="fr-FR" dirty="0">
                          <a:effectLst/>
                          <a:latin typeface="Calibri" panose="020F0502020204030204" pitchFamily="34" charset="0"/>
                        </a:rPr>
                        <a:t> 55 %</a:t>
                      </a:r>
                    </a:p>
                  </a:txBody>
                  <a:tcPr marL="47625" marR="47625" marT="0" marB="0" anchor="ctr"/>
                </a:tc>
                <a:extLst>
                  <a:ext uri="{0D108BD9-81ED-4DB2-BD59-A6C34878D82A}">
                    <a16:rowId xmlns:a16="http://schemas.microsoft.com/office/drawing/2014/main" val="2765563042"/>
                  </a:ext>
                </a:extLst>
              </a:tr>
            </a:tbl>
          </a:graphicData>
        </a:graphic>
      </p:graphicFrame>
      <p:graphicFrame>
        <p:nvGraphicFramePr>
          <p:cNvPr id="6" name="Tableau 5">
            <a:extLst>
              <a:ext uri="{FF2B5EF4-FFF2-40B4-BE49-F238E27FC236}">
                <a16:creationId xmlns:a16="http://schemas.microsoft.com/office/drawing/2014/main" id="{4196F16E-FA7F-BA06-9D8F-C968A0187F65}"/>
              </a:ext>
            </a:extLst>
          </p:cNvPr>
          <p:cNvGraphicFramePr>
            <a:graphicFrameLocks noGrp="1"/>
          </p:cNvGraphicFramePr>
          <p:nvPr>
            <p:extLst>
              <p:ext uri="{D42A27DB-BD31-4B8C-83A1-F6EECF244321}">
                <p14:modId xmlns:p14="http://schemas.microsoft.com/office/powerpoint/2010/main" val="2792663065"/>
              </p:ext>
            </p:extLst>
          </p:nvPr>
        </p:nvGraphicFramePr>
        <p:xfrm>
          <a:off x="827900" y="4411362"/>
          <a:ext cx="10836878" cy="889686"/>
        </p:xfrm>
        <a:graphic>
          <a:graphicData uri="http://schemas.openxmlformats.org/drawingml/2006/table">
            <a:tbl>
              <a:tblPr firstRow="1" bandRow="1">
                <a:tableStyleId>{5C22544A-7EE6-4342-B048-85BDC9FD1C3A}</a:tableStyleId>
              </a:tblPr>
              <a:tblGrid>
                <a:gridCol w="5140414">
                  <a:extLst>
                    <a:ext uri="{9D8B030D-6E8A-4147-A177-3AD203B41FA5}">
                      <a16:colId xmlns:a16="http://schemas.microsoft.com/office/drawing/2014/main" val="3027021555"/>
                    </a:ext>
                  </a:extLst>
                </a:gridCol>
                <a:gridCol w="5696464">
                  <a:extLst>
                    <a:ext uri="{9D8B030D-6E8A-4147-A177-3AD203B41FA5}">
                      <a16:colId xmlns:a16="http://schemas.microsoft.com/office/drawing/2014/main" val="4043545787"/>
                    </a:ext>
                  </a:extLst>
                </a:gridCol>
              </a:tblGrid>
              <a:tr h="444843">
                <a:tc>
                  <a:txBody>
                    <a:bodyPr/>
                    <a:lstStyle/>
                    <a:p>
                      <a:pPr algn="ctr"/>
                      <a:r>
                        <a:rPr lang="fr-FR" dirty="0">
                          <a:effectLst/>
                          <a:latin typeface="Calibri" panose="020F0502020204030204" pitchFamily="34" charset="0"/>
                        </a:rPr>
                        <a:t> Entre parent au-delà du 4</a:t>
                      </a:r>
                      <a:r>
                        <a:rPr lang="fr-FR" baseline="30000" dirty="0">
                          <a:effectLst/>
                          <a:latin typeface="Calibri" panose="020F0502020204030204" pitchFamily="34" charset="0"/>
                        </a:rPr>
                        <a:t>e</a:t>
                      </a:r>
                      <a:r>
                        <a:rPr lang="fr-FR" dirty="0">
                          <a:effectLst/>
                          <a:latin typeface="Calibri" panose="020F0502020204030204" pitchFamily="34" charset="0"/>
                        </a:rPr>
                        <a:t> degré</a:t>
                      </a:r>
                    </a:p>
                  </a:txBody>
                  <a:tcPr marL="47625" marR="47625" marT="0" marB="0" anchor="ctr">
                    <a:solidFill>
                      <a:srgbClr val="15263E"/>
                    </a:solidFill>
                  </a:tcPr>
                </a:tc>
                <a:tc>
                  <a:txBody>
                    <a:bodyPr/>
                    <a:lstStyle/>
                    <a:p>
                      <a:pPr algn="ctr"/>
                      <a:r>
                        <a:rPr lang="fr-FR" dirty="0">
                          <a:effectLst/>
                          <a:latin typeface="Calibri" panose="020F0502020204030204" pitchFamily="34" charset="0"/>
                        </a:rPr>
                        <a:t> Taux d’imposition </a:t>
                      </a:r>
                    </a:p>
                  </a:txBody>
                  <a:tcPr marL="47625" marR="47625" marT="0" marB="0" anchor="ctr">
                    <a:solidFill>
                      <a:srgbClr val="15263E"/>
                    </a:solidFill>
                  </a:tcPr>
                </a:tc>
                <a:extLst>
                  <a:ext uri="{0D108BD9-81ED-4DB2-BD59-A6C34878D82A}">
                    <a16:rowId xmlns:a16="http://schemas.microsoft.com/office/drawing/2014/main" val="2649530058"/>
                  </a:ext>
                </a:extLst>
              </a:tr>
              <a:tr h="444843">
                <a:tc>
                  <a:txBody>
                    <a:bodyPr/>
                    <a:lstStyle/>
                    <a:p>
                      <a:pPr algn="ctr"/>
                      <a:r>
                        <a:rPr lang="fr-FR" dirty="0">
                          <a:effectLst/>
                          <a:latin typeface="Calibri" panose="020F0502020204030204" pitchFamily="34" charset="0"/>
                        </a:rPr>
                        <a:t>Sur la part nette taxable</a:t>
                      </a:r>
                    </a:p>
                  </a:txBody>
                  <a:tcPr marL="47625" marR="47625" marT="0" marB="0" anchor="ctr"/>
                </a:tc>
                <a:tc>
                  <a:txBody>
                    <a:bodyPr/>
                    <a:lstStyle/>
                    <a:p>
                      <a:pPr algn="ctr"/>
                      <a:r>
                        <a:rPr lang="fr-FR" dirty="0">
                          <a:effectLst/>
                          <a:latin typeface="Calibri" panose="020F0502020204030204" pitchFamily="34" charset="0"/>
                        </a:rPr>
                        <a:t> 60 %</a:t>
                      </a:r>
                    </a:p>
                  </a:txBody>
                  <a:tcPr marL="47625" marR="47625" marT="0" marB="0" anchor="ctr"/>
                </a:tc>
                <a:extLst>
                  <a:ext uri="{0D108BD9-81ED-4DB2-BD59-A6C34878D82A}">
                    <a16:rowId xmlns:a16="http://schemas.microsoft.com/office/drawing/2014/main" val="2765563042"/>
                  </a:ext>
                </a:extLst>
              </a:tr>
            </a:tbl>
          </a:graphicData>
        </a:graphic>
      </p:graphicFrame>
    </p:spTree>
    <p:extLst>
      <p:ext uri="{BB962C8B-B14F-4D97-AF65-F5344CB8AC3E}">
        <p14:creationId xmlns:p14="http://schemas.microsoft.com/office/powerpoint/2010/main" val="10296727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618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43908E8E-8CB8-301B-261C-A7D45A9F2AF0}"/>
              </a:ext>
            </a:extLst>
          </p:cNvPr>
          <p:cNvSpPr>
            <a:spLocks noGrp="1"/>
          </p:cNvSpPr>
          <p:nvPr>
            <p:ph type="body" sz="quarter" idx="12"/>
          </p:nvPr>
        </p:nvSpPr>
        <p:spPr>
          <a:xfrm>
            <a:off x="914400" y="972270"/>
            <a:ext cx="10552670" cy="2456730"/>
          </a:xfrm>
        </p:spPr>
        <p:txBody>
          <a:bodyPr/>
          <a:lstStyle/>
          <a:p>
            <a:r>
              <a:rPr lang="fr-FR" b="1" dirty="0"/>
              <a:t>EXEMPLE CHIFFRÉ</a:t>
            </a:r>
          </a:p>
          <a:p>
            <a:endParaRPr lang="fr-FR" dirty="0"/>
          </a:p>
          <a:p>
            <a:r>
              <a:rPr lang="fr-FR" dirty="0"/>
              <a:t>Madame DUPONT a 65 ans, deux enfants et possède un bien immobilier d’une valeur de 300 000 €</a:t>
            </a:r>
          </a:p>
          <a:p>
            <a:r>
              <a:rPr lang="fr-FR" dirty="0"/>
              <a:t>Si elle effectue une donation en nue-propriété de ce bien en se réservant l’usufruit avant ses 71 ans la fiscalité sera la suivante :</a:t>
            </a:r>
          </a:p>
          <a:p>
            <a:r>
              <a:rPr lang="fr-FR" dirty="0"/>
              <a:t>Valeur totale en pleine-propriété des biens transmis : 300 000 €</a:t>
            </a:r>
          </a:p>
          <a:p>
            <a:r>
              <a:rPr lang="fr-FR" dirty="0"/>
              <a:t>De laquelle on déduit la valeur de son usufruit (40%) = - 120 000 €</a:t>
            </a:r>
          </a:p>
          <a:p>
            <a:r>
              <a:rPr lang="fr-FR" dirty="0"/>
              <a:t>Valeur fiscale transmise totale : 180 000 €, soit 90 000 € pour chacun des enfants</a:t>
            </a:r>
          </a:p>
          <a:p>
            <a:r>
              <a:rPr lang="fr-FR" dirty="0"/>
              <a:t>	ABSENCE DE FISCALITE</a:t>
            </a:r>
          </a:p>
          <a:p>
            <a:endParaRPr lang="fr-FR" b="1" dirty="0"/>
          </a:p>
        </p:txBody>
      </p:sp>
    </p:spTree>
    <p:extLst>
      <p:ext uri="{BB962C8B-B14F-4D97-AF65-F5344CB8AC3E}">
        <p14:creationId xmlns:p14="http://schemas.microsoft.com/office/powerpoint/2010/main" val="71071725"/>
      </p:ext>
    </p:extLst>
  </p:cSld>
  <p:clrMapOvr>
    <a:masterClrMapping/>
  </p:clrMapOvr>
</p:sld>
</file>

<file path=ppt/theme/theme1.xml><?xml version="1.0" encoding="utf-8"?>
<a:theme xmlns:a="http://schemas.openxmlformats.org/drawingml/2006/main" name="1_Page titre">
  <a:themeElements>
    <a:clrScheme name="Immobilie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15C1B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ge tit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ge tex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rochaine conf">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Vier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711</TotalTime>
  <Words>4217</Words>
  <Application>Microsoft Macintosh PowerPoint</Application>
  <PresentationFormat>Grand écran</PresentationFormat>
  <Paragraphs>423</Paragraphs>
  <Slides>80</Slides>
  <Notes>0</Notes>
  <HiddenSlides>0</HiddenSlides>
  <MMClips>0</MMClips>
  <ScaleCrop>false</ScaleCrop>
  <HeadingPairs>
    <vt:vector size="6" baseType="variant">
      <vt:variant>
        <vt:lpstr>Polices utilisées</vt:lpstr>
      </vt:variant>
      <vt:variant>
        <vt:i4>4</vt:i4>
      </vt:variant>
      <vt:variant>
        <vt:lpstr>Thème</vt:lpstr>
      </vt:variant>
      <vt:variant>
        <vt:i4>5</vt:i4>
      </vt:variant>
      <vt:variant>
        <vt:lpstr>Titres des diapositives</vt:lpstr>
      </vt:variant>
      <vt:variant>
        <vt:i4>80</vt:i4>
      </vt:variant>
    </vt:vector>
  </HeadingPairs>
  <TitlesOfParts>
    <vt:vector size="89" baseType="lpstr">
      <vt:lpstr>Arial</vt:lpstr>
      <vt:lpstr>Calibri</vt:lpstr>
      <vt:lpstr>Nunito</vt:lpstr>
      <vt:lpstr>Nunito ExtraBold</vt:lpstr>
      <vt:lpstr>1_Page titre</vt:lpstr>
      <vt:lpstr>Page titre</vt:lpstr>
      <vt:lpstr>Page texte</vt:lpstr>
      <vt:lpstr>Prochaine conf</vt:lpstr>
      <vt:lpstr>Vierge</vt:lpstr>
      <vt:lpstr>Comprendre, anticiper et optimiser en toute légalité.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Jeroen Vis</dc:creator>
  <cp:lastModifiedBy>Patrice BLAINEAU</cp:lastModifiedBy>
  <cp:revision>56</cp:revision>
  <dcterms:created xsi:type="dcterms:W3CDTF">2022-03-08T10:14:54Z</dcterms:created>
  <dcterms:modified xsi:type="dcterms:W3CDTF">2026-02-05T15:42:04Z</dcterms:modified>
</cp:coreProperties>
</file>